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48" r:id="rId1"/>
  </p:sldMasterIdLst>
  <p:sldIdLst>
    <p:sldId id="256" r:id="rId2"/>
    <p:sldId id="257" r:id="rId3"/>
    <p:sldId id="260" r:id="rId4"/>
    <p:sldId id="261" r:id="rId5"/>
    <p:sldId id="262" r:id="rId6"/>
  </p:sldIdLst>
  <p:sldSz cx="7561263" cy="10693400"/>
  <p:notesSz cx="6807200" cy="9939338"/>
  <p:defaultTextStyle>
    <a:defPPr>
      <a:defRPr lang="ja-JP"/>
    </a:defPPr>
    <a:lvl1pPr marL="0" algn="l" defTabSz="1043056" rtl="0" eaLnBrk="1" latinLnBrk="0" hangingPunct="1">
      <a:defRPr kumimoji="1" sz="2100" kern="1200">
        <a:solidFill>
          <a:schemeClr val="tx1"/>
        </a:solidFill>
        <a:latin typeface="+mn-lt"/>
        <a:ea typeface="+mn-ea"/>
        <a:cs typeface="+mn-cs"/>
      </a:defRPr>
    </a:lvl1pPr>
    <a:lvl2pPr marL="521528" algn="l" defTabSz="1043056" rtl="0" eaLnBrk="1" latinLnBrk="0" hangingPunct="1">
      <a:defRPr kumimoji="1" sz="2100" kern="1200">
        <a:solidFill>
          <a:schemeClr val="tx1"/>
        </a:solidFill>
        <a:latin typeface="+mn-lt"/>
        <a:ea typeface="+mn-ea"/>
        <a:cs typeface="+mn-cs"/>
      </a:defRPr>
    </a:lvl2pPr>
    <a:lvl3pPr marL="1043056" algn="l" defTabSz="1043056" rtl="0" eaLnBrk="1" latinLnBrk="0" hangingPunct="1">
      <a:defRPr kumimoji="1" sz="2100" kern="1200">
        <a:solidFill>
          <a:schemeClr val="tx1"/>
        </a:solidFill>
        <a:latin typeface="+mn-lt"/>
        <a:ea typeface="+mn-ea"/>
        <a:cs typeface="+mn-cs"/>
      </a:defRPr>
    </a:lvl3pPr>
    <a:lvl4pPr marL="1564584" algn="l" defTabSz="1043056" rtl="0" eaLnBrk="1" latinLnBrk="0" hangingPunct="1">
      <a:defRPr kumimoji="1" sz="2100" kern="1200">
        <a:solidFill>
          <a:schemeClr val="tx1"/>
        </a:solidFill>
        <a:latin typeface="+mn-lt"/>
        <a:ea typeface="+mn-ea"/>
        <a:cs typeface="+mn-cs"/>
      </a:defRPr>
    </a:lvl4pPr>
    <a:lvl5pPr marL="2086112" algn="l" defTabSz="1043056" rtl="0" eaLnBrk="1" latinLnBrk="0" hangingPunct="1">
      <a:defRPr kumimoji="1" sz="2100" kern="1200">
        <a:solidFill>
          <a:schemeClr val="tx1"/>
        </a:solidFill>
        <a:latin typeface="+mn-lt"/>
        <a:ea typeface="+mn-ea"/>
        <a:cs typeface="+mn-cs"/>
      </a:defRPr>
    </a:lvl5pPr>
    <a:lvl6pPr marL="2607640" algn="l" defTabSz="1043056" rtl="0" eaLnBrk="1" latinLnBrk="0" hangingPunct="1">
      <a:defRPr kumimoji="1" sz="2100" kern="1200">
        <a:solidFill>
          <a:schemeClr val="tx1"/>
        </a:solidFill>
        <a:latin typeface="+mn-lt"/>
        <a:ea typeface="+mn-ea"/>
        <a:cs typeface="+mn-cs"/>
      </a:defRPr>
    </a:lvl6pPr>
    <a:lvl7pPr marL="3129168" algn="l" defTabSz="1043056" rtl="0" eaLnBrk="1" latinLnBrk="0" hangingPunct="1">
      <a:defRPr kumimoji="1" sz="2100" kern="1200">
        <a:solidFill>
          <a:schemeClr val="tx1"/>
        </a:solidFill>
        <a:latin typeface="+mn-lt"/>
        <a:ea typeface="+mn-ea"/>
        <a:cs typeface="+mn-cs"/>
      </a:defRPr>
    </a:lvl7pPr>
    <a:lvl8pPr marL="3650696" algn="l" defTabSz="1043056" rtl="0" eaLnBrk="1" latinLnBrk="0" hangingPunct="1">
      <a:defRPr kumimoji="1" sz="2100" kern="1200">
        <a:solidFill>
          <a:schemeClr val="tx1"/>
        </a:solidFill>
        <a:latin typeface="+mn-lt"/>
        <a:ea typeface="+mn-ea"/>
        <a:cs typeface="+mn-cs"/>
      </a:defRPr>
    </a:lvl8pPr>
    <a:lvl9pPr marL="4172224" algn="l" defTabSz="1043056" rtl="0" eaLnBrk="1" latinLnBrk="0" hangingPunct="1">
      <a:defRPr kumimoji="1" sz="21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9">
          <p15:clr>
            <a:srgbClr val="A4A3A4"/>
          </p15:clr>
        </p15:guide>
        <p15:guide id="2" pos="238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アゲクラ コウスケ" initials="アコ" lastIdx="1" clrIdx="0">
    <p:extLst>
      <p:ext uri="{19B8F6BF-5375-455C-9EA6-DF929625EA0E}">
        <p15:presenceInfo xmlns:p15="http://schemas.microsoft.com/office/powerpoint/2012/main" userId="c6c04a92dff7825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E8F5"/>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41" d="100"/>
          <a:sy n="41" d="100"/>
        </p:scale>
        <p:origin x="2132" y="44"/>
      </p:cViewPr>
      <p:guideLst>
        <p:guide orient="horz" pos="3369"/>
        <p:guide pos="2382"/>
      </p:guideLst>
    </p:cSldViewPr>
  </p:slideViewPr>
  <p:notesTextViewPr>
    <p:cViewPr>
      <p:scale>
        <a:sx n="1" d="1"/>
        <a:sy n="1" d="1"/>
      </p:scale>
      <p:origin x="0" y="0"/>
    </p:cViewPr>
  </p:notesTextViewPr>
  <p:sorterViewPr>
    <p:cViewPr>
      <p:scale>
        <a:sx n="105" d="100"/>
        <a:sy n="10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スライド1">
    <p:spTree>
      <p:nvGrpSpPr>
        <p:cNvPr id="1" name=""/>
        <p:cNvGrpSpPr/>
        <p:nvPr/>
      </p:nvGrpSpPr>
      <p:grpSpPr>
        <a:xfrm>
          <a:off x="0" y="0"/>
          <a:ext cx="0" cy="0"/>
          <a:chOff x="0" y="0"/>
          <a:chExt cx="0" cy="0"/>
        </a:xfrm>
      </p:grpSpPr>
      <p:sp>
        <p:nvSpPr>
          <p:cNvPr id="25" name="図プレースホルダー 11"/>
          <p:cNvSpPr>
            <a:spLocks noGrp="1"/>
          </p:cNvSpPr>
          <p:nvPr>
            <p:ph type="pic" sz="quarter" idx="10" hasCustomPrompt="1"/>
          </p:nvPr>
        </p:nvSpPr>
        <p:spPr>
          <a:xfrm>
            <a:off x="3143884" y="4270264"/>
            <a:ext cx="1802801" cy="1381193"/>
          </a:xfrm>
          <a:custGeom>
            <a:avLst/>
            <a:gdLst>
              <a:gd name="connsiteX0" fmla="*/ 0 w 1872862"/>
              <a:gd name="connsiteY0" fmla="*/ 0 h 1299018"/>
              <a:gd name="connsiteX1" fmla="*/ 1872862 w 1872862"/>
              <a:gd name="connsiteY1" fmla="*/ 0 h 1299018"/>
              <a:gd name="connsiteX2" fmla="*/ 1872862 w 1872862"/>
              <a:gd name="connsiteY2" fmla="*/ 1299018 h 1299018"/>
              <a:gd name="connsiteX3" fmla="*/ 0 w 1872862"/>
              <a:gd name="connsiteY3" fmla="*/ 1299018 h 1299018"/>
            </a:gdLst>
            <a:ahLst/>
            <a:cxnLst>
              <a:cxn ang="0">
                <a:pos x="connsiteX0" y="connsiteY0"/>
              </a:cxn>
              <a:cxn ang="0">
                <a:pos x="connsiteX1" y="connsiteY1"/>
              </a:cxn>
              <a:cxn ang="0">
                <a:pos x="connsiteX2" y="connsiteY2"/>
              </a:cxn>
              <a:cxn ang="0">
                <a:pos x="connsiteX3" y="connsiteY3"/>
              </a:cxn>
            </a:cxnLst>
            <a:rect l="l" t="t" r="r" b="b"/>
            <a:pathLst>
              <a:path w="1872862" h="1299018">
                <a:moveTo>
                  <a:pt x="0" y="0"/>
                </a:moveTo>
                <a:lnTo>
                  <a:pt x="1872862" y="0"/>
                </a:lnTo>
                <a:lnTo>
                  <a:pt x="1872862" y="1299018"/>
                </a:lnTo>
                <a:lnTo>
                  <a:pt x="0" y="1299018"/>
                </a:lnTo>
                <a:close/>
              </a:path>
            </a:pathLst>
          </a:custGeom>
          <a:solidFill>
            <a:schemeClr val="bg1">
              <a:lumMod val="85000"/>
            </a:schemeClr>
          </a:solidFill>
        </p:spPr>
        <p:txBody>
          <a:bodyPr wrap="square">
            <a:noAutofit/>
          </a:bodyPr>
          <a:lstStyle>
            <a:lvl1pPr marL="0" indent="0" algn="ctr">
              <a:buNone/>
              <a:defRPr sz="1200">
                <a:solidFill>
                  <a:srgbClr val="C00000"/>
                </a:solidFill>
                <a:latin typeface="メイリオ" panose="020B0604030504040204" pitchFamily="50" charset="-128"/>
                <a:ea typeface="メイリオ" panose="020B0604030504040204" pitchFamily="50" charset="-128"/>
              </a:defRPr>
            </a:lvl1pPr>
          </a:lstStyle>
          <a:p>
            <a:r>
              <a:rPr kumimoji="1" lang="ja-JP" altLang="en-US" dirty="0"/>
              <a:t>アイコンをクリックして写真を挿入</a:t>
            </a:r>
          </a:p>
        </p:txBody>
      </p:sp>
      <p:sp>
        <p:nvSpPr>
          <p:cNvPr id="26" name="図プレースホルダー 11"/>
          <p:cNvSpPr>
            <a:spLocks noGrp="1"/>
          </p:cNvSpPr>
          <p:nvPr>
            <p:ph type="pic" sz="quarter" idx="11" hasCustomPrompt="1"/>
          </p:nvPr>
        </p:nvSpPr>
        <p:spPr>
          <a:xfrm>
            <a:off x="5032599" y="4270264"/>
            <a:ext cx="1802801" cy="1381193"/>
          </a:xfrm>
          <a:custGeom>
            <a:avLst/>
            <a:gdLst>
              <a:gd name="connsiteX0" fmla="*/ 0 w 1872862"/>
              <a:gd name="connsiteY0" fmla="*/ 0 h 1299018"/>
              <a:gd name="connsiteX1" fmla="*/ 1872862 w 1872862"/>
              <a:gd name="connsiteY1" fmla="*/ 0 h 1299018"/>
              <a:gd name="connsiteX2" fmla="*/ 1872862 w 1872862"/>
              <a:gd name="connsiteY2" fmla="*/ 1299018 h 1299018"/>
              <a:gd name="connsiteX3" fmla="*/ 0 w 1872862"/>
              <a:gd name="connsiteY3" fmla="*/ 1299018 h 1299018"/>
            </a:gdLst>
            <a:ahLst/>
            <a:cxnLst>
              <a:cxn ang="0">
                <a:pos x="connsiteX0" y="connsiteY0"/>
              </a:cxn>
              <a:cxn ang="0">
                <a:pos x="connsiteX1" y="connsiteY1"/>
              </a:cxn>
              <a:cxn ang="0">
                <a:pos x="connsiteX2" y="connsiteY2"/>
              </a:cxn>
              <a:cxn ang="0">
                <a:pos x="connsiteX3" y="connsiteY3"/>
              </a:cxn>
            </a:cxnLst>
            <a:rect l="l" t="t" r="r" b="b"/>
            <a:pathLst>
              <a:path w="1872862" h="1299018">
                <a:moveTo>
                  <a:pt x="0" y="0"/>
                </a:moveTo>
                <a:lnTo>
                  <a:pt x="1872862" y="0"/>
                </a:lnTo>
                <a:lnTo>
                  <a:pt x="1872862" y="1299018"/>
                </a:lnTo>
                <a:lnTo>
                  <a:pt x="0" y="1299018"/>
                </a:lnTo>
                <a:close/>
              </a:path>
            </a:pathLst>
          </a:custGeom>
          <a:solidFill>
            <a:schemeClr val="bg1">
              <a:lumMod val="85000"/>
            </a:schemeClr>
          </a:solidFill>
        </p:spPr>
        <p:txBody>
          <a:bodyPr wrap="square">
            <a:noAutofit/>
          </a:bodyPr>
          <a:lstStyle>
            <a:lvl1pPr marL="0" indent="0" algn="ctr">
              <a:buNone/>
              <a:defRPr sz="1200">
                <a:solidFill>
                  <a:srgbClr val="C00000"/>
                </a:solidFill>
                <a:latin typeface="メイリオ" panose="020B0604030504040204" pitchFamily="50" charset="-128"/>
                <a:ea typeface="メイリオ" panose="020B0604030504040204" pitchFamily="50" charset="-128"/>
              </a:defRPr>
            </a:lvl1pPr>
          </a:lstStyle>
          <a:p>
            <a:r>
              <a:rPr kumimoji="1" lang="ja-JP" altLang="en-US" dirty="0"/>
              <a:t>アイコンをクリックして写真を挿入</a:t>
            </a:r>
          </a:p>
        </p:txBody>
      </p:sp>
      <p:sp>
        <p:nvSpPr>
          <p:cNvPr id="27" name="図プレースホルダー 11"/>
          <p:cNvSpPr>
            <a:spLocks noGrp="1"/>
          </p:cNvSpPr>
          <p:nvPr>
            <p:ph type="pic" sz="quarter" idx="12" hasCustomPrompt="1"/>
          </p:nvPr>
        </p:nvSpPr>
        <p:spPr>
          <a:xfrm>
            <a:off x="3143884" y="5735532"/>
            <a:ext cx="1802801" cy="1381193"/>
          </a:xfrm>
          <a:custGeom>
            <a:avLst/>
            <a:gdLst>
              <a:gd name="connsiteX0" fmla="*/ 0 w 1872862"/>
              <a:gd name="connsiteY0" fmla="*/ 0 h 1299018"/>
              <a:gd name="connsiteX1" fmla="*/ 1872862 w 1872862"/>
              <a:gd name="connsiteY1" fmla="*/ 0 h 1299018"/>
              <a:gd name="connsiteX2" fmla="*/ 1872862 w 1872862"/>
              <a:gd name="connsiteY2" fmla="*/ 1299018 h 1299018"/>
              <a:gd name="connsiteX3" fmla="*/ 0 w 1872862"/>
              <a:gd name="connsiteY3" fmla="*/ 1299018 h 1299018"/>
            </a:gdLst>
            <a:ahLst/>
            <a:cxnLst>
              <a:cxn ang="0">
                <a:pos x="connsiteX0" y="connsiteY0"/>
              </a:cxn>
              <a:cxn ang="0">
                <a:pos x="connsiteX1" y="connsiteY1"/>
              </a:cxn>
              <a:cxn ang="0">
                <a:pos x="connsiteX2" y="connsiteY2"/>
              </a:cxn>
              <a:cxn ang="0">
                <a:pos x="connsiteX3" y="connsiteY3"/>
              </a:cxn>
            </a:cxnLst>
            <a:rect l="l" t="t" r="r" b="b"/>
            <a:pathLst>
              <a:path w="1872862" h="1299018">
                <a:moveTo>
                  <a:pt x="0" y="0"/>
                </a:moveTo>
                <a:lnTo>
                  <a:pt x="1872862" y="0"/>
                </a:lnTo>
                <a:lnTo>
                  <a:pt x="1872862" y="1299018"/>
                </a:lnTo>
                <a:lnTo>
                  <a:pt x="0" y="1299018"/>
                </a:lnTo>
                <a:close/>
              </a:path>
            </a:pathLst>
          </a:custGeom>
          <a:solidFill>
            <a:schemeClr val="bg1">
              <a:lumMod val="85000"/>
            </a:schemeClr>
          </a:solidFill>
        </p:spPr>
        <p:txBody>
          <a:bodyPr wrap="square">
            <a:noAutofit/>
          </a:bodyPr>
          <a:lstStyle>
            <a:lvl1pPr marL="0" indent="0" algn="ctr">
              <a:buNone/>
              <a:defRPr sz="1200">
                <a:solidFill>
                  <a:srgbClr val="C00000"/>
                </a:solidFill>
                <a:latin typeface="メイリオ" panose="020B0604030504040204" pitchFamily="50" charset="-128"/>
                <a:ea typeface="メイリオ" panose="020B0604030504040204" pitchFamily="50" charset="-128"/>
              </a:defRPr>
            </a:lvl1pPr>
          </a:lstStyle>
          <a:p>
            <a:r>
              <a:rPr kumimoji="1" lang="ja-JP" altLang="en-US" dirty="0"/>
              <a:t>アイコンをクリックして写真を挿入</a:t>
            </a:r>
          </a:p>
        </p:txBody>
      </p:sp>
      <p:sp>
        <p:nvSpPr>
          <p:cNvPr id="28" name="図プレースホルダー 11"/>
          <p:cNvSpPr>
            <a:spLocks noGrp="1"/>
          </p:cNvSpPr>
          <p:nvPr>
            <p:ph type="pic" sz="quarter" idx="13" hasCustomPrompt="1"/>
          </p:nvPr>
        </p:nvSpPr>
        <p:spPr>
          <a:xfrm>
            <a:off x="5032599" y="5735532"/>
            <a:ext cx="1802801" cy="1381193"/>
          </a:xfrm>
          <a:custGeom>
            <a:avLst/>
            <a:gdLst>
              <a:gd name="connsiteX0" fmla="*/ 0 w 1872862"/>
              <a:gd name="connsiteY0" fmla="*/ 0 h 1299018"/>
              <a:gd name="connsiteX1" fmla="*/ 1872862 w 1872862"/>
              <a:gd name="connsiteY1" fmla="*/ 0 h 1299018"/>
              <a:gd name="connsiteX2" fmla="*/ 1872862 w 1872862"/>
              <a:gd name="connsiteY2" fmla="*/ 1299018 h 1299018"/>
              <a:gd name="connsiteX3" fmla="*/ 0 w 1872862"/>
              <a:gd name="connsiteY3" fmla="*/ 1299018 h 1299018"/>
            </a:gdLst>
            <a:ahLst/>
            <a:cxnLst>
              <a:cxn ang="0">
                <a:pos x="connsiteX0" y="connsiteY0"/>
              </a:cxn>
              <a:cxn ang="0">
                <a:pos x="connsiteX1" y="connsiteY1"/>
              </a:cxn>
              <a:cxn ang="0">
                <a:pos x="connsiteX2" y="connsiteY2"/>
              </a:cxn>
              <a:cxn ang="0">
                <a:pos x="connsiteX3" y="connsiteY3"/>
              </a:cxn>
            </a:cxnLst>
            <a:rect l="l" t="t" r="r" b="b"/>
            <a:pathLst>
              <a:path w="1872862" h="1299018">
                <a:moveTo>
                  <a:pt x="0" y="0"/>
                </a:moveTo>
                <a:lnTo>
                  <a:pt x="1872862" y="0"/>
                </a:lnTo>
                <a:lnTo>
                  <a:pt x="1872862" y="1299018"/>
                </a:lnTo>
                <a:lnTo>
                  <a:pt x="0" y="1299018"/>
                </a:lnTo>
                <a:close/>
              </a:path>
            </a:pathLst>
          </a:custGeom>
          <a:solidFill>
            <a:schemeClr val="bg1">
              <a:lumMod val="85000"/>
            </a:schemeClr>
          </a:solidFill>
        </p:spPr>
        <p:txBody>
          <a:bodyPr wrap="square">
            <a:noAutofit/>
          </a:bodyPr>
          <a:lstStyle>
            <a:lvl1pPr marL="0" indent="0" algn="ctr">
              <a:buNone/>
              <a:defRPr sz="1200">
                <a:solidFill>
                  <a:srgbClr val="C00000"/>
                </a:solidFill>
                <a:latin typeface="メイリオ" panose="020B0604030504040204" pitchFamily="50" charset="-128"/>
                <a:ea typeface="メイリオ" panose="020B0604030504040204" pitchFamily="50" charset="-128"/>
              </a:defRPr>
            </a:lvl1pPr>
          </a:lstStyle>
          <a:p>
            <a:r>
              <a:rPr kumimoji="1" lang="ja-JP" altLang="en-US" dirty="0"/>
              <a:t>アイコンをクリックして写真を挿入</a:t>
            </a:r>
          </a:p>
        </p:txBody>
      </p:sp>
    </p:spTree>
    <p:extLst>
      <p:ext uri="{BB962C8B-B14F-4D97-AF65-F5344CB8AC3E}">
        <p14:creationId xmlns:p14="http://schemas.microsoft.com/office/powerpoint/2010/main" val="435390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69047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78063" y="428232"/>
            <a:ext cx="6805137" cy="1782234"/>
          </a:xfrm>
          <a:prstGeom prst="rect">
            <a:avLst/>
          </a:prstGeom>
        </p:spPr>
        <p:txBody>
          <a:bodyPr vert="horz" lIns="104306" tIns="52153" rIns="104306" bIns="52153"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378063" y="2495127"/>
            <a:ext cx="6805137" cy="7057150"/>
          </a:xfrm>
          <a:prstGeom prst="rect">
            <a:avLst/>
          </a:prstGeom>
        </p:spPr>
        <p:txBody>
          <a:bodyPr vert="horz" lIns="104306" tIns="52153" rIns="104306" bIns="52153"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378063" y="9911199"/>
            <a:ext cx="1764295" cy="569324"/>
          </a:xfrm>
          <a:prstGeom prst="rect">
            <a:avLst/>
          </a:prstGeom>
        </p:spPr>
        <p:txBody>
          <a:bodyPr vert="horz" lIns="104306" tIns="52153" rIns="104306" bIns="52153" rtlCol="0" anchor="ctr"/>
          <a:lstStyle>
            <a:lvl1pPr algn="l">
              <a:defRPr sz="1400">
                <a:solidFill>
                  <a:schemeClr val="tx1">
                    <a:tint val="75000"/>
                  </a:schemeClr>
                </a:solidFill>
              </a:defRPr>
            </a:lvl1pPr>
          </a:lstStyle>
          <a:p>
            <a:fld id="{20FC897F-CE3A-4736-92E6-65D5859D1260}" type="datetimeFigureOut">
              <a:rPr kumimoji="1" lang="ja-JP" altLang="en-US" smtClean="0"/>
              <a:t>2024/6/5</a:t>
            </a:fld>
            <a:endParaRPr kumimoji="1" lang="ja-JP" altLang="en-US"/>
          </a:p>
        </p:txBody>
      </p:sp>
      <p:sp>
        <p:nvSpPr>
          <p:cNvPr id="5" name="フッター プレースホルダー 4"/>
          <p:cNvSpPr>
            <a:spLocks noGrp="1"/>
          </p:cNvSpPr>
          <p:nvPr>
            <p:ph type="ftr" sz="quarter" idx="3"/>
          </p:nvPr>
        </p:nvSpPr>
        <p:spPr>
          <a:xfrm>
            <a:off x="2583432" y="9911199"/>
            <a:ext cx="2394400" cy="569324"/>
          </a:xfrm>
          <a:prstGeom prst="rect">
            <a:avLst/>
          </a:prstGeom>
        </p:spPr>
        <p:txBody>
          <a:bodyPr vert="horz" lIns="104306" tIns="52153" rIns="104306" bIns="52153" rtlCol="0" anchor="ctr"/>
          <a:lstStyle>
            <a:lvl1pPr algn="ctr">
              <a:defRPr sz="14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5418905" y="9911199"/>
            <a:ext cx="1764295" cy="569324"/>
          </a:xfrm>
          <a:prstGeom prst="rect">
            <a:avLst/>
          </a:prstGeom>
        </p:spPr>
        <p:txBody>
          <a:bodyPr vert="horz" lIns="104306" tIns="52153" rIns="104306" bIns="52153" rtlCol="0" anchor="ctr"/>
          <a:lstStyle>
            <a:lvl1pPr algn="r">
              <a:defRPr sz="1400">
                <a:solidFill>
                  <a:schemeClr val="tx1">
                    <a:tint val="75000"/>
                  </a:schemeClr>
                </a:solidFill>
              </a:defRPr>
            </a:lvl1pPr>
          </a:lstStyle>
          <a:p>
            <a:fld id="{C4CAA1B1-98B1-4659-8B76-2AED9F01B7B8}" type="slidenum">
              <a:rPr kumimoji="1" lang="ja-JP" altLang="en-US" smtClean="0"/>
              <a:t>‹#›</a:t>
            </a:fld>
            <a:endParaRPr kumimoji="1" lang="ja-JP" altLang="en-US"/>
          </a:p>
        </p:txBody>
      </p:sp>
    </p:spTree>
    <p:extLst>
      <p:ext uri="{BB962C8B-B14F-4D97-AF65-F5344CB8AC3E}">
        <p14:creationId xmlns:p14="http://schemas.microsoft.com/office/powerpoint/2010/main" val="1268119579"/>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1043056" rtl="0" eaLnBrk="1" latinLnBrk="0" hangingPunct="1">
        <a:spcBef>
          <a:spcPct val="0"/>
        </a:spcBef>
        <a:buNone/>
        <a:defRPr kumimoji="1" sz="5000" kern="1200">
          <a:solidFill>
            <a:schemeClr val="tx1"/>
          </a:solidFill>
          <a:latin typeface="+mj-lt"/>
          <a:ea typeface="+mj-ea"/>
          <a:cs typeface="+mj-cs"/>
        </a:defRPr>
      </a:lvl1pPr>
    </p:titleStyle>
    <p:bodyStyle>
      <a:lvl1pPr marL="391146" indent="-391146" algn="l" defTabSz="1043056" rtl="0" eaLnBrk="1" latinLnBrk="0" hangingPunct="1">
        <a:spcBef>
          <a:spcPct val="20000"/>
        </a:spcBef>
        <a:buFont typeface="Arial" pitchFamily="34" charset="0"/>
        <a:buChar char="•"/>
        <a:defRPr kumimoji="1" sz="3700" kern="1200">
          <a:solidFill>
            <a:schemeClr val="tx1"/>
          </a:solidFill>
          <a:latin typeface="+mn-lt"/>
          <a:ea typeface="+mn-ea"/>
          <a:cs typeface="+mn-cs"/>
        </a:defRPr>
      </a:lvl1pPr>
      <a:lvl2pPr marL="847483" indent="-325955" algn="l" defTabSz="1043056" rtl="0" eaLnBrk="1" latinLnBrk="0" hangingPunct="1">
        <a:spcBef>
          <a:spcPct val="20000"/>
        </a:spcBef>
        <a:buFont typeface="Arial" pitchFamily="34" charset="0"/>
        <a:buChar char="–"/>
        <a:defRPr kumimoji="1" sz="3200" kern="1200">
          <a:solidFill>
            <a:schemeClr val="tx1"/>
          </a:solidFill>
          <a:latin typeface="+mn-lt"/>
          <a:ea typeface="+mn-ea"/>
          <a:cs typeface="+mn-cs"/>
        </a:defRPr>
      </a:lvl2pPr>
      <a:lvl3pPr marL="1303820" indent="-260764" algn="l" defTabSz="1043056" rtl="0" eaLnBrk="1" latinLnBrk="0" hangingPunct="1">
        <a:spcBef>
          <a:spcPct val="20000"/>
        </a:spcBef>
        <a:buFont typeface="Arial" pitchFamily="34" charset="0"/>
        <a:buChar char="•"/>
        <a:defRPr kumimoji="1" sz="2700" kern="1200">
          <a:solidFill>
            <a:schemeClr val="tx1"/>
          </a:solidFill>
          <a:latin typeface="+mn-lt"/>
          <a:ea typeface="+mn-ea"/>
          <a:cs typeface="+mn-cs"/>
        </a:defRPr>
      </a:lvl3pPr>
      <a:lvl4pPr marL="1825348" indent="-260764" algn="l" defTabSz="1043056" rtl="0" eaLnBrk="1" latinLnBrk="0" hangingPunct="1">
        <a:spcBef>
          <a:spcPct val="20000"/>
        </a:spcBef>
        <a:buFont typeface="Arial" pitchFamily="34" charset="0"/>
        <a:buChar char="–"/>
        <a:defRPr kumimoji="1" sz="2300" kern="1200">
          <a:solidFill>
            <a:schemeClr val="tx1"/>
          </a:solidFill>
          <a:latin typeface="+mn-lt"/>
          <a:ea typeface="+mn-ea"/>
          <a:cs typeface="+mn-cs"/>
        </a:defRPr>
      </a:lvl4pPr>
      <a:lvl5pPr marL="2346876" indent="-260764" algn="l" defTabSz="1043056" rtl="0" eaLnBrk="1" latinLnBrk="0" hangingPunct="1">
        <a:spcBef>
          <a:spcPct val="20000"/>
        </a:spcBef>
        <a:buFont typeface="Arial" pitchFamily="34" charset="0"/>
        <a:buChar char="»"/>
        <a:defRPr kumimoji="1" sz="2300" kern="1200">
          <a:solidFill>
            <a:schemeClr val="tx1"/>
          </a:solidFill>
          <a:latin typeface="+mn-lt"/>
          <a:ea typeface="+mn-ea"/>
          <a:cs typeface="+mn-cs"/>
        </a:defRPr>
      </a:lvl5pPr>
      <a:lvl6pPr marL="2868404" indent="-260764" algn="l" defTabSz="1043056" rtl="0" eaLnBrk="1" latinLnBrk="0" hangingPunct="1">
        <a:spcBef>
          <a:spcPct val="20000"/>
        </a:spcBef>
        <a:buFont typeface="Arial" pitchFamily="34" charset="0"/>
        <a:buChar char="•"/>
        <a:defRPr kumimoji="1" sz="2300" kern="1200">
          <a:solidFill>
            <a:schemeClr val="tx1"/>
          </a:solidFill>
          <a:latin typeface="+mn-lt"/>
          <a:ea typeface="+mn-ea"/>
          <a:cs typeface="+mn-cs"/>
        </a:defRPr>
      </a:lvl6pPr>
      <a:lvl7pPr marL="3389932" indent="-260764" algn="l" defTabSz="1043056" rtl="0" eaLnBrk="1" latinLnBrk="0" hangingPunct="1">
        <a:spcBef>
          <a:spcPct val="20000"/>
        </a:spcBef>
        <a:buFont typeface="Arial" pitchFamily="34" charset="0"/>
        <a:buChar char="•"/>
        <a:defRPr kumimoji="1" sz="2300" kern="1200">
          <a:solidFill>
            <a:schemeClr val="tx1"/>
          </a:solidFill>
          <a:latin typeface="+mn-lt"/>
          <a:ea typeface="+mn-ea"/>
          <a:cs typeface="+mn-cs"/>
        </a:defRPr>
      </a:lvl7pPr>
      <a:lvl8pPr marL="3911460" indent="-260764" algn="l" defTabSz="1043056" rtl="0" eaLnBrk="1" latinLnBrk="0" hangingPunct="1">
        <a:spcBef>
          <a:spcPct val="20000"/>
        </a:spcBef>
        <a:buFont typeface="Arial" pitchFamily="34" charset="0"/>
        <a:buChar char="•"/>
        <a:defRPr kumimoji="1" sz="2300" kern="1200">
          <a:solidFill>
            <a:schemeClr val="tx1"/>
          </a:solidFill>
          <a:latin typeface="+mn-lt"/>
          <a:ea typeface="+mn-ea"/>
          <a:cs typeface="+mn-cs"/>
        </a:defRPr>
      </a:lvl8pPr>
      <a:lvl9pPr marL="4432988" indent="-260764" algn="l" defTabSz="1043056" rtl="0" eaLnBrk="1" latinLnBrk="0" hangingPunct="1">
        <a:spcBef>
          <a:spcPct val="20000"/>
        </a:spcBef>
        <a:buFont typeface="Arial" pitchFamily="34" charset="0"/>
        <a:buChar char="•"/>
        <a:defRPr kumimoji="1" sz="2300" kern="1200">
          <a:solidFill>
            <a:schemeClr val="tx1"/>
          </a:solidFill>
          <a:latin typeface="+mn-lt"/>
          <a:ea typeface="+mn-ea"/>
          <a:cs typeface="+mn-cs"/>
        </a:defRPr>
      </a:lvl9pPr>
    </p:bodyStyle>
    <p:otherStyle>
      <a:defPPr>
        <a:defRPr lang="ja-JP"/>
      </a:defPPr>
      <a:lvl1pPr marL="0" algn="l" defTabSz="1043056" rtl="0" eaLnBrk="1" latinLnBrk="0" hangingPunct="1">
        <a:defRPr kumimoji="1" sz="2100" kern="1200">
          <a:solidFill>
            <a:schemeClr val="tx1"/>
          </a:solidFill>
          <a:latin typeface="+mn-lt"/>
          <a:ea typeface="+mn-ea"/>
          <a:cs typeface="+mn-cs"/>
        </a:defRPr>
      </a:lvl1pPr>
      <a:lvl2pPr marL="521528" algn="l" defTabSz="1043056" rtl="0" eaLnBrk="1" latinLnBrk="0" hangingPunct="1">
        <a:defRPr kumimoji="1" sz="2100" kern="1200">
          <a:solidFill>
            <a:schemeClr val="tx1"/>
          </a:solidFill>
          <a:latin typeface="+mn-lt"/>
          <a:ea typeface="+mn-ea"/>
          <a:cs typeface="+mn-cs"/>
        </a:defRPr>
      </a:lvl2pPr>
      <a:lvl3pPr marL="1043056" algn="l" defTabSz="1043056" rtl="0" eaLnBrk="1" latinLnBrk="0" hangingPunct="1">
        <a:defRPr kumimoji="1" sz="2100" kern="1200">
          <a:solidFill>
            <a:schemeClr val="tx1"/>
          </a:solidFill>
          <a:latin typeface="+mn-lt"/>
          <a:ea typeface="+mn-ea"/>
          <a:cs typeface="+mn-cs"/>
        </a:defRPr>
      </a:lvl3pPr>
      <a:lvl4pPr marL="1564584" algn="l" defTabSz="1043056" rtl="0" eaLnBrk="1" latinLnBrk="0" hangingPunct="1">
        <a:defRPr kumimoji="1" sz="2100" kern="1200">
          <a:solidFill>
            <a:schemeClr val="tx1"/>
          </a:solidFill>
          <a:latin typeface="+mn-lt"/>
          <a:ea typeface="+mn-ea"/>
          <a:cs typeface="+mn-cs"/>
        </a:defRPr>
      </a:lvl4pPr>
      <a:lvl5pPr marL="2086112" algn="l" defTabSz="1043056" rtl="0" eaLnBrk="1" latinLnBrk="0" hangingPunct="1">
        <a:defRPr kumimoji="1" sz="2100" kern="1200">
          <a:solidFill>
            <a:schemeClr val="tx1"/>
          </a:solidFill>
          <a:latin typeface="+mn-lt"/>
          <a:ea typeface="+mn-ea"/>
          <a:cs typeface="+mn-cs"/>
        </a:defRPr>
      </a:lvl5pPr>
      <a:lvl6pPr marL="2607640" algn="l" defTabSz="1043056" rtl="0" eaLnBrk="1" latinLnBrk="0" hangingPunct="1">
        <a:defRPr kumimoji="1" sz="2100" kern="1200">
          <a:solidFill>
            <a:schemeClr val="tx1"/>
          </a:solidFill>
          <a:latin typeface="+mn-lt"/>
          <a:ea typeface="+mn-ea"/>
          <a:cs typeface="+mn-cs"/>
        </a:defRPr>
      </a:lvl6pPr>
      <a:lvl7pPr marL="3129168" algn="l" defTabSz="1043056" rtl="0" eaLnBrk="1" latinLnBrk="0" hangingPunct="1">
        <a:defRPr kumimoji="1" sz="2100" kern="1200">
          <a:solidFill>
            <a:schemeClr val="tx1"/>
          </a:solidFill>
          <a:latin typeface="+mn-lt"/>
          <a:ea typeface="+mn-ea"/>
          <a:cs typeface="+mn-cs"/>
        </a:defRPr>
      </a:lvl7pPr>
      <a:lvl8pPr marL="3650696" algn="l" defTabSz="1043056" rtl="0" eaLnBrk="1" latinLnBrk="0" hangingPunct="1">
        <a:defRPr kumimoji="1" sz="2100" kern="1200">
          <a:solidFill>
            <a:schemeClr val="tx1"/>
          </a:solidFill>
          <a:latin typeface="+mn-lt"/>
          <a:ea typeface="+mn-ea"/>
          <a:cs typeface="+mn-cs"/>
        </a:defRPr>
      </a:lvl8pPr>
      <a:lvl9pPr marL="4172224" algn="l" defTabSz="1043056" rtl="0" eaLnBrk="1" latinLnBrk="0" hangingPunct="1">
        <a:defRPr kumimoji="1"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hyperlink" Target="mailto:agekura@kpcnet.or.jp"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正方形/長方形 15">
            <a:extLst>
              <a:ext uri="{FF2B5EF4-FFF2-40B4-BE49-F238E27FC236}">
                <a16:creationId xmlns:a16="http://schemas.microsoft.com/office/drawing/2014/main" id="{BAF1A562-B7B9-938C-646E-2A77060E45A3}"/>
              </a:ext>
            </a:extLst>
          </p:cNvPr>
          <p:cNvSpPr/>
          <p:nvPr/>
        </p:nvSpPr>
        <p:spPr>
          <a:xfrm>
            <a:off x="136135" y="102071"/>
            <a:ext cx="7316904" cy="121218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kumimoji="1" lang="ja-JP" altLang="en-US" sz="3200" b="0" i="0" u="none" strike="noStrike" kern="1200" cap="none" spc="0" normalizeH="0" baseline="0" noProof="0" dirty="0">
                <a:ln>
                  <a:noFill/>
                </a:ln>
                <a:solidFill>
                  <a:schemeClr val="tx1"/>
                </a:solidFill>
                <a:effectLst/>
                <a:uLnTx/>
                <a:uFillTx/>
                <a:latin typeface="Calibri" panose="020F0502020204030204"/>
                <a:ea typeface="游ゴシック" panose="020B0400000000000000" pitchFamily="50" charset="-128"/>
              </a:rPr>
              <a:t>ロジスティクス研究会</a:t>
            </a:r>
          </a:p>
        </p:txBody>
      </p:sp>
      <p:pic>
        <p:nvPicPr>
          <p:cNvPr id="2" name="Picture 2">
            <a:extLst>
              <a:ext uri="{FF2B5EF4-FFF2-40B4-BE49-F238E27FC236}">
                <a16:creationId xmlns:a16="http://schemas.microsoft.com/office/drawing/2014/main" id="{74F35F38-1A02-549F-9BFA-3B31F6055FD7}"/>
              </a:ext>
            </a:extLst>
          </p:cNvPr>
          <p:cNvPicPr>
            <a:picLocks noChangeAspect="1" noChangeArrowheads="1"/>
          </p:cNvPicPr>
          <p:nvPr/>
        </p:nvPicPr>
        <p:blipFill>
          <a:blip r:embed="rId2" cstate="print"/>
          <a:srcRect/>
          <a:stretch>
            <a:fillRect/>
          </a:stretch>
        </p:blipFill>
        <p:spPr bwMode="auto">
          <a:xfrm>
            <a:off x="2537935" y="9536302"/>
            <a:ext cx="2485391" cy="1080120"/>
          </a:xfrm>
          <a:prstGeom prst="rect">
            <a:avLst/>
          </a:prstGeom>
          <a:noFill/>
          <a:ln w="9525">
            <a:noFill/>
            <a:miter lim="800000"/>
            <a:headEnd/>
            <a:tailEnd/>
          </a:ln>
          <a:effectLst/>
        </p:spPr>
      </p:pic>
    </p:spTree>
    <p:extLst>
      <p:ext uri="{BB962C8B-B14F-4D97-AF65-F5344CB8AC3E}">
        <p14:creationId xmlns:p14="http://schemas.microsoft.com/office/powerpoint/2010/main" val="3913536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C85FAFC8-EA02-1191-20F7-4931C4B7E1B4}"/>
              </a:ext>
            </a:extLst>
          </p:cNvPr>
          <p:cNvSpPr/>
          <p:nvPr/>
        </p:nvSpPr>
        <p:spPr>
          <a:xfrm>
            <a:off x="493259" y="2090528"/>
            <a:ext cx="6709627" cy="925894"/>
          </a:xfrm>
          <a:prstGeom prst="rect">
            <a:avLst/>
          </a:prstGeom>
          <a:noFill/>
          <a:ln w="12700" cap="flat" cmpd="sng" algn="ctr">
            <a:noFill/>
            <a:prstDash val="solid"/>
            <a:miter lim="800000"/>
          </a:ln>
          <a:effectLst/>
        </p:spPr>
        <p:txBody>
          <a:bodyPr wrap="square" rtlCol="0" anchor="t" anchorCtr="0">
            <a:spAutoFit/>
          </a:bodyPr>
          <a:lstStyle/>
          <a:p>
            <a:pPr lvl="0" defTabSz="457200">
              <a:buClr>
                <a:prstClr val="black"/>
              </a:buClr>
              <a:defRPr/>
            </a:pPr>
            <a:r>
              <a:rPr kumimoji="0" lang="ja-JP" altLang="en-US" sz="1400" kern="0" dirty="0">
                <a:solidFill>
                  <a:prstClr val="black"/>
                </a:solidFill>
                <a:latin typeface="UD デジタル 教科書体 NK-R" panose="02020400000000000000" pitchFamily="18" charset="-128"/>
                <a:ea typeface="UD デジタル 教科書体 NK-R" panose="02020400000000000000" pitchFamily="18" charset="-128"/>
              </a:rPr>
              <a:t>● </a:t>
            </a:r>
            <a:r>
              <a:rPr kumimoji="0" lang="ja-JP" altLang="en-US" sz="1400" b="1" kern="0" dirty="0">
                <a:solidFill>
                  <a:prstClr val="black"/>
                </a:solidFill>
                <a:latin typeface="UD デジタル 教科書体 NK-R" panose="02020400000000000000" pitchFamily="18" charset="-128"/>
                <a:ea typeface="UD デジタル 教科書体 NK-R" panose="02020400000000000000" pitchFamily="18" charset="-128"/>
              </a:rPr>
              <a:t>関西に事業所がある組織が対象</a:t>
            </a:r>
            <a:r>
              <a:rPr kumimoji="0" lang="ja-JP" altLang="en-US" sz="1400" b="1" kern="0">
                <a:solidFill>
                  <a:prstClr val="black"/>
                </a:solidFill>
                <a:latin typeface="UD デジタル 教科書体 NK-R" panose="02020400000000000000" pitchFamily="18" charset="-128"/>
                <a:ea typeface="UD デジタル 教科書体 NK-R" panose="02020400000000000000" pitchFamily="18" charset="-128"/>
              </a:rPr>
              <a:t>となります　</a:t>
            </a:r>
            <a:r>
              <a:rPr kumimoji="0" lang="en-US" altLang="ja-JP" sz="900" b="1" kern="0">
                <a:solidFill>
                  <a:prstClr val="black"/>
                </a:solidFill>
                <a:latin typeface="UD デジタル 教科書体 NK-R" panose="02020400000000000000" pitchFamily="18" charset="-128"/>
                <a:ea typeface="UD デジタル 教科書体 NK-R" panose="02020400000000000000" pitchFamily="18" charset="-128"/>
              </a:rPr>
              <a:t>※</a:t>
            </a:r>
            <a:r>
              <a:rPr kumimoji="0" lang="ja-JP" altLang="en-US" sz="1000" b="1" kern="0" dirty="0">
                <a:solidFill>
                  <a:prstClr val="black"/>
                </a:solidFill>
                <a:latin typeface="UD デジタル 教科書体 NK-R" panose="02020400000000000000" pitchFamily="18" charset="-128"/>
                <a:ea typeface="UD デジタル 教科書体 NK-R" panose="02020400000000000000" pitchFamily="18" charset="-128"/>
              </a:rPr>
              <a:t>部門単位での申請も認められる場合があります。</a:t>
            </a:r>
            <a:endParaRPr kumimoji="0" lang="ja-JP" altLang="en-US" sz="1000" kern="0" dirty="0">
              <a:solidFill>
                <a:prstClr val="black"/>
              </a:solidFill>
              <a:latin typeface="UD デジタル 教科書体 NK-R" panose="02020400000000000000" pitchFamily="18" charset="-128"/>
              <a:ea typeface="UD デジタル 教科書体 NK-R" panose="02020400000000000000" pitchFamily="18" charset="-128"/>
            </a:endParaRPr>
          </a:p>
          <a:p>
            <a:pPr lvl="0" defTabSz="457200">
              <a:spcBef>
                <a:spcPts val="300"/>
              </a:spcBef>
              <a:buClr>
                <a:prstClr val="black"/>
              </a:buClr>
              <a:defRPr/>
            </a:pPr>
            <a:r>
              <a:rPr kumimoji="0" lang="ja-JP" altLang="en-US" sz="1200" kern="0" dirty="0">
                <a:latin typeface="UD デジタル 教科書体 NK-R" panose="02020400000000000000" pitchFamily="18" charset="-128"/>
                <a:ea typeface="UD デジタル 教科書体 NK-R" panose="02020400000000000000" pitchFamily="18" charset="-128"/>
              </a:rPr>
              <a:t>　</a:t>
            </a:r>
            <a:r>
              <a:rPr kumimoji="0" lang="en-US" altLang="ja-JP" sz="1200" kern="0" dirty="0">
                <a:latin typeface="UD デジタル 教科書体 NK-R" panose="02020400000000000000" pitchFamily="18" charset="-128"/>
                <a:ea typeface="UD デジタル 教科書体 NK-R" panose="02020400000000000000" pitchFamily="18" charset="-128"/>
              </a:rPr>
              <a:t>‣</a:t>
            </a:r>
            <a:r>
              <a:rPr kumimoji="0" lang="ja-JP" altLang="en-US" sz="1200" kern="0" dirty="0">
                <a:latin typeface="UD デジタル 教科書体 NK-R" panose="02020400000000000000" pitchFamily="18" charset="-128"/>
                <a:ea typeface="UD デジタル 教科書体 NK-R" panose="02020400000000000000" pitchFamily="18" charset="-128"/>
              </a:rPr>
              <a:t>事業環境に対応すべく戦略・事業の転換を検討・着手している組織</a:t>
            </a:r>
          </a:p>
          <a:p>
            <a:pPr lvl="0" defTabSz="457200">
              <a:spcBef>
                <a:spcPts val="100"/>
              </a:spcBef>
              <a:buClr>
                <a:prstClr val="black"/>
              </a:buClr>
              <a:defRPr/>
            </a:pPr>
            <a:r>
              <a:rPr kumimoji="0" lang="ja-JP" altLang="en-US" sz="1200" kern="0" dirty="0">
                <a:latin typeface="UD デジタル 教科書体 NK-R" panose="02020400000000000000" pitchFamily="18" charset="-128"/>
                <a:ea typeface="UD デジタル 教科書体 NK-R" panose="02020400000000000000" pitchFamily="18" charset="-128"/>
              </a:rPr>
              <a:t>　</a:t>
            </a:r>
            <a:r>
              <a:rPr kumimoji="0" lang="en-US" altLang="ja-JP" sz="1200" kern="0" dirty="0">
                <a:latin typeface="UD デジタル 教科書体 NK-R" panose="02020400000000000000" pitchFamily="18" charset="-128"/>
                <a:ea typeface="UD デジタル 教科書体 NK-R" panose="02020400000000000000" pitchFamily="18" charset="-128"/>
              </a:rPr>
              <a:t>‣</a:t>
            </a:r>
            <a:r>
              <a:rPr kumimoji="0" lang="ja-JP" altLang="en-US" sz="1200" kern="0" dirty="0">
                <a:latin typeface="UD デジタル 教科書体 NK-R" panose="02020400000000000000" pitchFamily="18" charset="-128"/>
                <a:ea typeface="UD デジタル 教科書体 NK-R" panose="02020400000000000000" pitchFamily="18" charset="-128"/>
              </a:rPr>
              <a:t>組織が一丸となってありたい姿を目指すために構想（ビジョン）・戦略を見える化したい組織</a:t>
            </a:r>
            <a:endParaRPr kumimoji="0" lang="en-US" altLang="ja-JP" sz="1200" kern="0" dirty="0">
              <a:latin typeface="UD デジタル 教科書体 NK-R" panose="02020400000000000000" pitchFamily="18" charset="-128"/>
              <a:ea typeface="UD デジタル 教科書体 NK-R" panose="02020400000000000000" pitchFamily="18" charset="-128"/>
            </a:endParaRPr>
          </a:p>
          <a:p>
            <a:pPr lvl="0" defTabSz="457200">
              <a:spcBef>
                <a:spcPts val="100"/>
              </a:spcBef>
              <a:buClr>
                <a:prstClr val="black"/>
              </a:buClr>
              <a:defRPr/>
            </a:pPr>
            <a:r>
              <a:rPr kumimoji="0" lang="ja-JP" altLang="en-US" sz="1200" kern="0" dirty="0">
                <a:solidFill>
                  <a:prstClr val="black"/>
                </a:solidFill>
                <a:latin typeface="UD デジタル 教科書体 NK-R" panose="02020400000000000000" pitchFamily="18" charset="-128"/>
                <a:ea typeface="UD デジタル 教科書体 NK-R" panose="02020400000000000000" pitchFamily="18" charset="-128"/>
              </a:rPr>
              <a:t>　</a:t>
            </a:r>
            <a:r>
              <a:rPr kumimoji="0" lang="en-US" altLang="ja-JP" sz="1200" kern="0" dirty="0">
                <a:solidFill>
                  <a:prstClr val="black"/>
                </a:solidFill>
                <a:latin typeface="UD デジタル 教科書体 NK-R" panose="02020400000000000000" pitchFamily="18" charset="-128"/>
                <a:ea typeface="UD デジタル 教科書体 NK-R" panose="02020400000000000000" pitchFamily="18" charset="-128"/>
              </a:rPr>
              <a:t>‣</a:t>
            </a:r>
            <a:r>
              <a:rPr kumimoji="0" lang="ja-JP" altLang="en-US" sz="1200" kern="0" dirty="0">
                <a:solidFill>
                  <a:prstClr val="black"/>
                </a:solidFill>
                <a:latin typeface="UD デジタル 教科書体 NK-R" panose="02020400000000000000" pitchFamily="18" charset="-128"/>
                <a:ea typeface="UD デジタル 教科書体 NK-R" panose="02020400000000000000" pitchFamily="18" charset="-128"/>
              </a:rPr>
              <a:t>企業成長や事業承継に向けて組織経営への移行・充実を図りたい組織</a:t>
            </a:r>
            <a:endParaRPr kumimoji="0" lang="en-US" altLang="ja-JP" sz="1200" kern="0" dirty="0">
              <a:solidFill>
                <a:prstClr val="black"/>
              </a:solidFill>
              <a:latin typeface="UD デジタル 教科書体 NK-R" panose="02020400000000000000" pitchFamily="18" charset="-128"/>
              <a:ea typeface="UD デジタル 教科書体 NK-R" panose="02020400000000000000" pitchFamily="18" charset="-128"/>
            </a:endParaRPr>
          </a:p>
        </p:txBody>
      </p:sp>
      <p:sp>
        <p:nvSpPr>
          <p:cNvPr id="8" name="正方形/長方形 7">
            <a:extLst>
              <a:ext uri="{FF2B5EF4-FFF2-40B4-BE49-F238E27FC236}">
                <a16:creationId xmlns:a16="http://schemas.microsoft.com/office/drawing/2014/main" id="{A9AE4AD8-5BD8-1FA8-FABD-A14EDA9E3264}"/>
              </a:ext>
            </a:extLst>
          </p:cNvPr>
          <p:cNvSpPr/>
          <p:nvPr/>
        </p:nvSpPr>
        <p:spPr>
          <a:xfrm>
            <a:off x="493259" y="8995822"/>
            <a:ext cx="6866071" cy="900246"/>
          </a:xfrm>
          <a:prstGeom prst="rect">
            <a:avLst/>
          </a:prstGeom>
          <a:noFill/>
          <a:ln w="12700" cap="flat" cmpd="sng" algn="ctr">
            <a:noFill/>
            <a:prstDash val="solid"/>
            <a:miter lim="800000"/>
          </a:ln>
          <a:effectLst/>
        </p:spPr>
        <p:txBody>
          <a:bodyPr wrap="square" rtlCol="0" anchor="t" anchorCtr="0">
            <a:spAutoFit/>
          </a:bodyPr>
          <a:lstStyle/>
          <a:p>
            <a:pPr lvl="0" defTabSz="457200">
              <a:defRPr/>
            </a:pPr>
            <a:r>
              <a:rPr kumimoji="0" lang="ja-JP" altLang="en-US" sz="1400" b="1" kern="0" dirty="0">
                <a:latin typeface="UD デジタル 教科書体 NK-R" panose="02020400000000000000" pitchFamily="18" charset="-128"/>
                <a:ea typeface="UD デジタル 教科書体 NK-R" panose="02020400000000000000" pitchFamily="18" charset="-128"/>
              </a:rPr>
              <a:t>● 開催できます</a:t>
            </a:r>
            <a:endParaRPr kumimoji="0" lang="en-US" altLang="ja-JP" sz="1400" b="1" kern="0" dirty="0">
              <a:latin typeface="UD デジタル 教科書体 NK-R" panose="02020400000000000000" pitchFamily="18" charset="-128"/>
              <a:ea typeface="UD デジタル 教科書体 NK-R" panose="02020400000000000000" pitchFamily="18" charset="-128"/>
            </a:endParaRPr>
          </a:p>
          <a:p>
            <a:pPr lvl="0" defTabSz="457200">
              <a:spcBef>
                <a:spcPts val="300"/>
              </a:spcBef>
              <a:defRPr/>
            </a:pPr>
            <a:r>
              <a:rPr kumimoji="0" lang="ja-JP" altLang="en-US" sz="1200" kern="0" dirty="0">
                <a:latin typeface="UD デジタル 教科書体 NK-R" panose="02020400000000000000" pitchFamily="18" charset="-128"/>
                <a:ea typeface="UD デジタル 教科書体 NK-R" panose="02020400000000000000" pitchFamily="18" charset="-128"/>
              </a:rPr>
              <a:t>　</a:t>
            </a:r>
            <a:r>
              <a:rPr kumimoji="0" lang="en-US" altLang="ja-JP" sz="1200" kern="0" dirty="0">
                <a:latin typeface="UD デジタル 教科書体 NK-R" panose="02020400000000000000" pitchFamily="18" charset="-128"/>
                <a:ea typeface="UD デジタル 教科書体 NK-R" panose="02020400000000000000" pitchFamily="18" charset="-128"/>
              </a:rPr>
              <a:t>‣</a:t>
            </a:r>
            <a:r>
              <a:rPr kumimoji="0" lang="ja-JP" altLang="en-US" sz="1200" kern="0" dirty="0">
                <a:latin typeface="UD デジタル 教科書体 NK-R" panose="02020400000000000000" pitchFamily="18" charset="-128"/>
                <a:ea typeface="UD デジタル 教科書体 NK-R" panose="02020400000000000000" pitchFamily="18" charset="-128"/>
              </a:rPr>
              <a:t>各組織に合わせた個別のカスタマイズ研修にて、より深い理解と短期間での準備が可能</a:t>
            </a:r>
          </a:p>
          <a:p>
            <a:pPr lvl="0" defTabSz="457200">
              <a:defRPr/>
            </a:pPr>
            <a:r>
              <a:rPr kumimoji="0" lang="ja-JP" altLang="en-US" sz="1200" kern="0" dirty="0">
                <a:latin typeface="UD デジタル 教科書体 NK-R" panose="02020400000000000000" pitchFamily="18" charset="-128"/>
                <a:ea typeface="UD デジタル 教科書体 NK-R" panose="02020400000000000000" pitchFamily="18" charset="-128"/>
              </a:rPr>
              <a:t>　</a:t>
            </a:r>
            <a:r>
              <a:rPr kumimoji="0" lang="en-US" altLang="ja-JP" sz="1200" kern="0" dirty="0">
                <a:latin typeface="UD デジタル 教科書体 NK-R" panose="02020400000000000000" pitchFamily="18" charset="-128"/>
                <a:ea typeface="UD デジタル 教科書体 NK-R" panose="02020400000000000000" pitchFamily="18" charset="-128"/>
              </a:rPr>
              <a:t>‣</a:t>
            </a:r>
            <a:r>
              <a:rPr kumimoji="0" lang="ja-JP" altLang="en-US" sz="1200" kern="0" dirty="0">
                <a:latin typeface="UD デジタル 教科書体 NK-R" panose="02020400000000000000" pitchFamily="18" charset="-128"/>
                <a:ea typeface="UD デジタル 教科書体 NK-R" panose="02020400000000000000" pitchFamily="18" charset="-128"/>
              </a:rPr>
              <a:t>並走支援で各組織のありたい姿と戦略を整理し、申請書の準備まで行います</a:t>
            </a:r>
            <a:r>
              <a:rPr kumimoji="0" lang="ja-JP" altLang="en-US" sz="1200" kern="0" dirty="0">
                <a:solidFill>
                  <a:schemeClr val="bg1"/>
                </a:solidFill>
                <a:latin typeface="UD デジタル 教科書体 NK-R" panose="02020400000000000000" pitchFamily="18" charset="-128"/>
                <a:ea typeface="UD デジタル 教科書体 NK-R" panose="02020400000000000000" pitchFamily="18" charset="-128"/>
              </a:rPr>
              <a:t>実施</a:t>
            </a:r>
          </a:p>
          <a:p>
            <a:pPr lvl="0" defTabSz="457200">
              <a:defRPr/>
            </a:pPr>
            <a:r>
              <a:rPr kumimoji="0" lang="ja-JP" altLang="en-US" sz="1200" kern="0" dirty="0">
                <a:latin typeface="UD デジタル 教科書体 NK-R" panose="02020400000000000000" pitchFamily="18" charset="-128"/>
                <a:ea typeface="UD デジタル 教科書体 NK-R" panose="02020400000000000000" pitchFamily="18" charset="-128"/>
              </a:rPr>
              <a:t>　</a:t>
            </a:r>
            <a:r>
              <a:rPr kumimoji="0" lang="en-US" altLang="ja-JP" sz="1200" kern="0" dirty="0">
                <a:latin typeface="UD デジタル 教科書体 NK-R" panose="02020400000000000000" pitchFamily="18" charset="-128"/>
                <a:ea typeface="UD デジタル 教科書体 NK-R" panose="02020400000000000000" pitchFamily="18" charset="-128"/>
              </a:rPr>
              <a:t>‣</a:t>
            </a:r>
            <a:r>
              <a:rPr kumimoji="0" lang="ja-JP" altLang="en-US" sz="1200" kern="0" dirty="0">
                <a:latin typeface="UD デジタル 教科書体 NK-R" panose="02020400000000000000" pitchFamily="18" charset="-128"/>
                <a:ea typeface="UD デジタル 教科書体 NK-R" panose="02020400000000000000" pitchFamily="18" charset="-128"/>
              </a:rPr>
              <a:t>実施内容は個別でご相談下さい</a:t>
            </a:r>
          </a:p>
        </p:txBody>
      </p:sp>
      <p:sp>
        <p:nvSpPr>
          <p:cNvPr id="6" name="正方形/長方形 5">
            <a:extLst>
              <a:ext uri="{FF2B5EF4-FFF2-40B4-BE49-F238E27FC236}">
                <a16:creationId xmlns:a16="http://schemas.microsoft.com/office/drawing/2014/main" id="{EAD92369-4B2E-8178-F483-A6704432E606}"/>
              </a:ext>
            </a:extLst>
          </p:cNvPr>
          <p:cNvSpPr/>
          <p:nvPr/>
        </p:nvSpPr>
        <p:spPr>
          <a:xfrm>
            <a:off x="475380" y="6804595"/>
            <a:ext cx="6892985" cy="1638910"/>
          </a:xfrm>
          <a:prstGeom prst="rect">
            <a:avLst/>
          </a:prstGeom>
          <a:noFill/>
          <a:ln w="12700" cap="flat" cmpd="sng" algn="ctr">
            <a:noFill/>
            <a:prstDash val="solid"/>
            <a:miter lim="800000"/>
          </a:ln>
          <a:effectLst/>
        </p:spPr>
        <p:txBody>
          <a:bodyPr wrap="square" rtlCol="0" anchor="t" anchorCtr="0">
            <a:spAutoFit/>
          </a:bodyPr>
          <a:lstStyle/>
          <a:p>
            <a:pPr lvl="0" defTabSz="457200">
              <a:defRPr/>
            </a:pPr>
            <a:r>
              <a:rPr kumimoji="0" lang="ja-JP" altLang="en-US" sz="1400" b="1" kern="0" dirty="0">
                <a:solidFill>
                  <a:prstClr val="black"/>
                </a:solidFill>
                <a:latin typeface="UD デジタル 教科書体 NK-R" panose="02020400000000000000" pitchFamily="18" charset="-128"/>
                <a:ea typeface="UD デジタル 教科書体 NK-R" panose="02020400000000000000" pitchFamily="18" charset="-128"/>
              </a:rPr>
              <a:t>●オンラインの個別相談</a:t>
            </a:r>
            <a:r>
              <a:rPr kumimoji="0" lang="en-US" altLang="ja-JP" sz="1400" b="1" kern="0" dirty="0">
                <a:solidFill>
                  <a:prstClr val="black"/>
                </a:solidFill>
                <a:latin typeface="UD デジタル 教科書体 NK-R" panose="02020400000000000000" pitchFamily="18" charset="-128"/>
                <a:ea typeface="UD デジタル 教科書体 NK-R" panose="02020400000000000000" pitchFamily="18" charset="-128"/>
              </a:rPr>
              <a:t>(</a:t>
            </a:r>
            <a:r>
              <a:rPr kumimoji="0" lang="ja-JP" altLang="en-US" sz="1400" b="1" kern="0" dirty="0">
                <a:solidFill>
                  <a:prstClr val="black"/>
                </a:solidFill>
                <a:latin typeface="UD デジタル 教科書体 NK-R" panose="02020400000000000000" pitchFamily="18" charset="-128"/>
                <a:ea typeface="UD デジタル 教科書体 NK-R" panose="02020400000000000000" pitchFamily="18" charset="-128"/>
              </a:rPr>
              <a:t>無料で</a:t>
            </a:r>
            <a:r>
              <a:rPr kumimoji="0" lang="en-US" altLang="ja-JP" sz="1400" b="1" kern="0" dirty="0">
                <a:solidFill>
                  <a:prstClr val="black"/>
                </a:solidFill>
                <a:latin typeface="UD デジタル 教科書体 NK-R" panose="02020400000000000000" pitchFamily="18" charset="-128"/>
                <a:ea typeface="UD デジタル 教科書体 NK-R" panose="02020400000000000000" pitchFamily="18" charset="-128"/>
              </a:rPr>
              <a:t>1</a:t>
            </a:r>
            <a:r>
              <a:rPr kumimoji="0" lang="ja-JP" altLang="en-US" sz="1400" b="1" kern="0" dirty="0">
                <a:solidFill>
                  <a:prstClr val="black"/>
                </a:solidFill>
                <a:latin typeface="UD デジタル 教科書体 NK-R" panose="02020400000000000000" pitchFamily="18" charset="-128"/>
                <a:ea typeface="UD デジタル 教科書体 NK-R" panose="02020400000000000000" pitchFamily="18" charset="-128"/>
              </a:rPr>
              <a:t>回</a:t>
            </a:r>
            <a:r>
              <a:rPr kumimoji="0" lang="en-US" altLang="ja-JP" sz="1400" b="1" kern="0" dirty="0">
                <a:solidFill>
                  <a:prstClr val="black"/>
                </a:solidFill>
                <a:latin typeface="UD デジタル 教科書体 NK-R" panose="02020400000000000000" pitchFamily="18" charset="-128"/>
                <a:ea typeface="UD デジタル 教科書体 NK-R" panose="02020400000000000000" pitchFamily="18" charset="-128"/>
              </a:rPr>
              <a:t>)</a:t>
            </a:r>
            <a:r>
              <a:rPr kumimoji="0" lang="ja-JP" altLang="en-US" sz="1400" b="1" kern="0" dirty="0">
                <a:solidFill>
                  <a:prstClr val="black"/>
                </a:solidFill>
                <a:latin typeface="UD デジタル 教科書体 NK-R" panose="02020400000000000000" pitchFamily="18" charset="-128"/>
                <a:ea typeface="UD デジタル 教科書体 NK-R" panose="02020400000000000000" pitchFamily="18" charset="-128"/>
              </a:rPr>
              <a:t>を申請書の記載段階に設けております</a:t>
            </a:r>
            <a:endParaRPr kumimoji="0" lang="en-US" altLang="ja-JP" sz="1200" kern="0" dirty="0">
              <a:solidFill>
                <a:prstClr val="black"/>
              </a:solidFill>
              <a:latin typeface="UD デジタル 教科書体 NK-R" panose="02020400000000000000" pitchFamily="18" charset="-128"/>
              <a:ea typeface="UD デジタル 教科書体 NK-R" panose="02020400000000000000" pitchFamily="18" charset="-128"/>
            </a:endParaRPr>
          </a:p>
          <a:p>
            <a:pPr lvl="0" defTabSz="457200">
              <a:spcBef>
                <a:spcPts val="300"/>
              </a:spcBef>
              <a:defRPr/>
            </a:pPr>
            <a:r>
              <a:rPr kumimoji="0" lang="ja-JP" altLang="en-US" sz="1200" kern="0" dirty="0">
                <a:solidFill>
                  <a:prstClr val="black"/>
                </a:solidFill>
                <a:latin typeface="UD デジタル 教科書体 NK-R" panose="02020400000000000000" pitchFamily="18" charset="-128"/>
                <a:ea typeface="UD デジタル 教科書体 NK-R" panose="02020400000000000000" pitchFamily="18" charset="-128"/>
              </a:rPr>
              <a:t>　　関西経営品質協議会のアドバイザー、もしくは認定セルフアセッサー取得者による個別相談会を設けております。資格確認書をご提出いただいた後に申請書をご提出頂くまでの間で、申請書の記述を進める段階での困ったことや疑問に思われたことなどをご相談やご確認頂く機会として</a:t>
            </a:r>
            <a:r>
              <a:rPr kumimoji="0" lang="en-US" altLang="ja-JP" sz="1200" kern="0" dirty="0">
                <a:solidFill>
                  <a:prstClr val="black"/>
                </a:solidFill>
                <a:latin typeface="UD デジタル 教科書体 NK-R" panose="02020400000000000000" pitchFamily="18" charset="-128"/>
                <a:ea typeface="UD デジタル 教科書体 NK-R" panose="02020400000000000000" pitchFamily="18" charset="-128"/>
              </a:rPr>
              <a:t>1</a:t>
            </a:r>
            <a:r>
              <a:rPr kumimoji="0" lang="ja-JP" altLang="en-US" sz="1200" kern="0" dirty="0">
                <a:solidFill>
                  <a:prstClr val="black"/>
                </a:solidFill>
                <a:latin typeface="UD デジタル 教科書体 NK-R" panose="02020400000000000000" pitchFamily="18" charset="-128"/>
                <a:ea typeface="UD デジタル 教科書体 NK-R" panose="02020400000000000000" pitchFamily="18" charset="-128"/>
              </a:rPr>
              <a:t>回（２～</a:t>
            </a:r>
            <a:r>
              <a:rPr kumimoji="0" lang="en-US" altLang="ja-JP" sz="1200" kern="0" dirty="0">
                <a:solidFill>
                  <a:prstClr val="black"/>
                </a:solidFill>
                <a:latin typeface="UD デジタル 教科書体 NK-R" panose="02020400000000000000" pitchFamily="18" charset="-128"/>
                <a:ea typeface="UD デジタル 教科書体 NK-R" panose="02020400000000000000" pitchFamily="18" charset="-128"/>
              </a:rPr>
              <a:t>3</a:t>
            </a:r>
            <a:r>
              <a:rPr kumimoji="0" lang="ja-JP" altLang="en-US" sz="1200" kern="0" dirty="0">
                <a:solidFill>
                  <a:prstClr val="black"/>
                </a:solidFill>
                <a:latin typeface="UD デジタル 教科書体 NK-R" panose="02020400000000000000" pitchFamily="18" charset="-128"/>
                <a:ea typeface="UD デジタル 教科書体 NK-R" panose="02020400000000000000" pitchFamily="18" charset="-128"/>
              </a:rPr>
              <a:t>時間程度）機会を設けております。</a:t>
            </a:r>
            <a:endParaRPr kumimoji="0" lang="en-US" altLang="ja-JP" sz="1200" kern="0" dirty="0">
              <a:solidFill>
                <a:prstClr val="black"/>
              </a:solidFill>
              <a:latin typeface="UD デジタル 教科書体 NK-R" panose="02020400000000000000" pitchFamily="18" charset="-128"/>
              <a:ea typeface="UD デジタル 教科書体 NK-R" panose="02020400000000000000" pitchFamily="18" charset="-128"/>
            </a:endParaRPr>
          </a:p>
          <a:p>
            <a:pPr lvl="0" defTabSz="457200">
              <a:defRPr/>
            </a:pPr>
            <a:endParaRPr kumimoji="0" lang="en-US" altLang="ja-JP" sz="1200" kern="0" dirty="0">
              <a:solidFill>
                <a:prstClr val="black"/>
              </a:solidFill>
              <a:latin typeface="UD デジタル 教科書体 NK-R" panose="02020400000000000000" pitchFamily="18" charset="-128"/>
              <a:ea typeface="UD デジタル 教科書体 NK-R" panose="02020400000000000000" pitchFamily="18" charset="-128"/>
            </a:endParaRPr>
          </a:p>
          <a:p>
            <a:pPr lvl="0" defTabSz="457200">
              <a:defRPr/>
            </a:pPr>
            <a:r>
              <a:rPr kumimoji="0" lang="en-US" altLang="ja-JP" sz="1200" kern="0" dirty="0">
                <a:solidFill>
                  <a:prstClr val="black"/>
                </a:solidFill>
                <a:latin typeface="UD デジタル 教科書体 NK-R" panose="02020400000000000000" pitchFamily="18" charset="-128"/>
                <a:ea typeface="UD デジタル 教科書体 NK-R" panose="02020400000000000000" pitchFamily="18" charset="-128"/>
              </a:rPr>
              <a:t>※ </a:t>
            </a:r>
            <a:r>
              <a:rPr kumimoji="0" lang="ja-JP" altLang="en-US" sz="1200" kern="0" dirty="0">
                <a:solidFill>
                  <a:prstClr val="black"/>
                </a:solidFill>
                <a:latin typeface="UD デジタル 教科書体 NK-R" panose="02020400000000000000" pitchFamily="18" charset="-128"/>
                <a:ea typeface="UD デジタル 教科書体 NK-R" panose="02020400000000000000" pitchFamily="18" charset="-128"/>
              </a:rPr>
              <a:t>昨年まで開催しておりました集合研修会は開催いたしません。</a:t>
            </a:r>
            <a:endParaRPr kumimoji="0" lang="en-US" altLang="ja-JP" sz="1200" kern="0" dirty="0">
              <a:solidFill>
                <a:prstClr val="black"/>
              </a:solidFill>
              <a:latin typeface="UD デジタル 教科書体 NK-R" panose="02020400000000000000" pitchFamily="18" charset="-128"/>
              <a:ea typeface="UD デジタル 教科書体 NK-R" panose="02020400000000000000" pitchFamily="18" charset="-128"/>
            </a:endParaRPr>
          </a:p>
          <a:p>
            <a:pPr lvl="0" defTabSz="457200">
              <a:defRPr/>
            </a:pPr>
            <a:r>
              <a:rPr kumimoji="0" lang="en-US" altLang="ja-JP" sz="1200" kern="0" dirty="0">
                <a:solidFill>
                  <a:prstClr val="black"/>
                </a:solidFill>
                <a:latin typeface="UD デジタル 教科書体 NK-R" panose="02020400000000000000" pitchFamily="18" charset="-128"/>
                <a:ea typeface="UD デジタル 教科書体 NK-R" panose="02020400000000000000" pitchFamily="18" charset="-128"/>
              </a:rPr>
              <a:t>※</a:t>
            </a:r>
            <a:r>
              <a:rPr kumimoji="0" lang="ja-JP" altLang="en-US" sz="1200" kern="0" dirty="0">
                <a:solidFill>
                  <a:prstClr val="black"/>
                </a:solidFill>
                <a:latin typeface="UD デジタル 教科書体 NK-R" panose="02020400000000000000" pitchFamily="18" charset="-128"/>
                <a:ea typeface="UD デジタル 教科書体 NK-R" panose="02020400000000000000" pitchFamily="18" charset="-128"/>
              </a:rPr>
              <a:t>　</a:t>
            </a:r>
            <a:r>
              <a:rPr kumimoji="0" lang="en-US" altLang="ja-JP" sz="1200" kern="0" dirty="0">
                <a:solidFill>
                  <a:prstClr val="black"/>
                </a:solidFill>
                <a:latin typeface="UD デジタル 教科書体 NK-R" panose="02020400000000000000" pitchFamily="18" charset="-128"/>
                <a:ea typeface="UD デジタル 教科書体 NK-R" panose="02020400000000000000" pitchFamily="18" charset="-128"/>
              </a:rPr>
              <a:t>2</a:t>
            </a:r>
            <a:r>
              <a:rPr kumimoji="0" lang="ja-JP" altLang="en-US" sz="1200" kern="0" dirty="0">
                <a:solidFill>
                  <a:prstClr val="black"/>
                </a:solidFill>
                <a:latin typeface="UD デジタル 教科書体 NK-R" panose="02020400000000000000" pitchFamily="18" charset="-128"/>
                <a:ea typeface="UD デジタル 教科書体 NK-R" panose="02020400000000000000" pitchFamily="18" charset="-128"/>
              </a:rPr>
              <a:t>回目以降の追加相談も可能ですが、</a:t>
            </a:r>
            <a:r>
              <a:rPr kumimoji="0" lang="en-US" altLang="ja-JP" sz="1200" kern="0" dirty="0">
                <a:solidFill>
                  <a:prstClr val="black"/>
                </a:solidFill>
                <a:latin typeface="UD デジタル 教科書体 NK-R" panose="02020400000000000000" pitchFamily="18" charset="-128"/>
                <a:ea typeface="UD デジタル 教科書体 NK-R" panose="02020400000000000000" pitchFamily="18" charset="-128"/>
              </a:rPr>
              <a:t>2</a:t>
            </a:r>
            <a:r>
              <a:rPr kumimoji="0" lang="ja-JP" altLang="en-US" sz="1200" kern="0" dirty="0">
                <a:solidFill>
                  <a:prstClr val="black"/>
                </a:solidFill>
                <a:latin typeface="UD デジタル 教科書体 NK-R" panose="02020400000000000000" pitchFamily="18" charset="-128"/>
                <a:ea typeface="UD デジタル 教科書体 NK-R" panose="02020400000000000000" pitchFamily="18" charset="-128"/>
              </a:rPr>
              <a:t>回目以降は有償のサポートとなります。</a:t>
            </a:r>
            <a:endParaRPr kumimoji="0" lang="en-US" altLang="ja-JP" sz="1200" kern="0" dirty="0">
              <a:solidFill>
                <a:prstClr val="black"/>
              </a:solidFill>
              <a:latin typeface="UD デジタル 教科書体 NK-R" panose="02020400000000000000" pitchFamily="18" charset="-128"/>
              <a:ea typeface="UD デジタル 教科書体 NK-R" panose="02020400000000000000" pitchFamily="18" charset="-128"/>
            </a:endParaRPr>
          </a:p>
        </p:txBody>
      </p:sp>
      <p:grpSp>
        <p:nvGrpSpPr>
          <p:cNvPr id="20" name="グループ化 19">
            <a:extLst>
              <a:ext uri="{FF2B5EF4-FFF2-40B4-BE49-F238E27FC236}">
                <a16:creationId xmlns:a16="http://schemas.microsoft.com/office/drawing/2014/main" id="{483E7C97-BF2D-F512-CBF9-1D47D7BCA837}"/>
              </a:ext>
            </a:extLst>
          </p:cNvPr>
          <p:cNvGrpSpPr/>
          <p:nvPr/>
        </p:nvGrpSpPr>
        <p:grpSpPr>
          <a:xfrm>
            <a:off x="335812" y="3036265"/>
            <a:ext cx="3402011" cy="449716"/>
            <a:chOff x="353822" y="1827471"/>
            <a:chExt cx="3391070" cy="449716"/>
          </a:xfrm>
        </p:grpSpPr>
        <p:sp>
          <p:nvSpPr>
            <p:cNvPr id="11" name="フレーム 10">
              <a:extLst>
                <a:ext uri="{FF2B5EF4-FFF2-40B4-BE49-F238E27FC236}">
                  <a16:creationId xmlns:a16="http://schemas.microsoft.com/office/drawing/2014/main" id="{6458BCF5-6523-5089-B7E3-D1BAD23E0114}"/>
                </a:ext>
              </a:extLst>
            </p:cNvPr>
            <p:cNvSpPr/>
            <p:nvPr/>
          </p:nvSpPr>
          <p:spPr>
            <a:xfrm>
              <a:off x="353822" y="1827471"/>
              <a:ext cx="3391070" cy="441301"/>
            </a:xfrm>
            <a:prstGeom prst="frame">
              <a:avLst>
                <a:gd name="adj1" fmla="val 2667"/>
              </a:avLst>
            </a:prstGeom>
            <a:blipFill dpi="0" rotWithShape="1">
              <a:blip r:embed="rId2"/>
              <a:srcRect/>
              <a:tile tx="0" ty="0" sx="100000" sy="100000" flip="none" algn="ctr"/>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r>
                <a:rPr lang="ja-JP" altLang="en-US" sz="1400" b="1" dirty="0">
                  <a:solidFill>
                    <a:srgbClr val="FF0000"/>
                  </a:solidFill>
                </a:rPr>
                <a:t>　　</a:t>
              </a:r>
              <a:r>
                <a:rPr lang="ja-JP" altLang="en-US" sz="1400" b="1" dirty="0">
                  <a:solidFill>
                    <a:srgbClr val="0070C0"/>
                  </a:solidFill>
                </a:rPr>
                <a:t>申請するとどんなメリットがありますか</a:t>
              </a:r>
              <a:endParaRPr kumimoji="1" lang="ja-JP" altLang="en-US" sz="1400" b="1" dirty="0">
                <a:solidFill>
                  <a:srgbClr val="0070C0"/>
                </a:solidFill>
              </a:endParaRPr>
            </a:p>
          </p:txBody>
        </p:sp>
        <p:sp>
          <p:nvSpPr>
            <p:cNvPr id="2" name="正方形/長方形 1">
              <a:extLst>
                <a:ext uri="{FF2B5EF4-FFF2-40B4-BE49-F238E27FC236}">
                  <a16:creationId xmlns:a16="http://schemas.microsoft.com/office/drawing/2014/main" id="{A9707927-256D-32EA-9393-48E06B1F2B24}"/>
                </a:ext>
              </a:extLst>
            </p:cNvPr>
            <p:cNvSpPr/>
            <p:nvPr/>
          </p:nvSpPr>
          <p:spPr>
            <a:xfrm>
              <a:off x="362491" y="1842514"/>
              <a:ext cx="116329" cy="434673"/>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5" name="グループ化 4">
            <a:extLst>
              <a:ext uri="{FF2B5EF4-FFF2-40B4-BE49-F238E27FC236}">
                <a16:creationId xmlns:a16="http://schemas.microsoft.com/office/drawing/2014/main" id="{F115C9A4-D797-C3CC-BA36-6900EB7E3F55}"/>
              </a:ext>
            </a:extLst>
          </p:cNvPr>
          <p:cNvGrpSpPr/>
          <p:nvPr/>
        </p:nvGrpSpPr>
        <p:grpSpPr>
          <a:xfrm>
            <a:off x="334138" y="1603245"/>
            <a:ext cx="3391070" cy="450456"/>
            <a:chOff x="401802" y="419804"/>
            <a:chExt cx="3391070" cy="450456"/>
          </a:xfrm>
        </p:grpSpPr>
        <p:sp>
          <p:nvSpPr>
            <p:cNvPr id="10" name="フレーム 9">
              <a:extLst>
                <a:ext uri="{FF2B5EF4-FFF2-40B4-BE49-F238E27FC236}">
                  <a16:creationId xmlns:a16="http://schemas.microsoft.com/office/drawing/2014/main" id="{E3B89C24-598F-2791-3903-B7EF0A14CC10}"/>
                </a:ext>
              </a:extLst>
            </p:cNvPr>
            <p:cNvSpPr/>
            <p:nvPr/>
          </p:nvSpPr>
          <p:spPr>
            <a:xfrm>
              <a:off x="401802" y="436980"/>
              <a:ext cx="3391070" cy="433280"/>
            </a:xfrm>
            <a:prstGeom prst="frame">
              <a:avLst>
                <a:gd name="adj1" fmla="val 2667"/>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r>
                <a:rPr kumimoji="1" lang="ja-JP" altLang="en-US" sz="1400" b="1" dirty="0">
                  <a:solidFill>
                    <a:srgbClr val="FF0000"/>
                  </a:solidFill>
                </a:rPr>
                <a:t>　　</a:t>
              </a:r>
              <a:r>
                <a:rPr kumimoji="1" lang="ja-JP" altLang="en-US" sz="1400" b="1" dirty="0">
                  <a:solidFill>
                    <a:srgbClr val="0070C0"/>
                  </a:solidFill>
                </a:rPr>
                <a:t>どのような組織が対象になりますか</a:t>
              </a:r>
            </a:p>
          </p:txBody>
        </p:sp>
        <p:sp>
          <p:nvSpPr>
            <p:cNvPr id="17" name="正方形/長方形 16">
              <a:extLst>
                <a:ext uri="{FF2B5EF4-FFF2-40B4-BE49-F238E27FC236}">
                  <a16:creationId xmlns:a16="http://schemas.microsoft.com/office/drawing/2014/main" id="{338A2B40-4084-0951-E3CF-1BD13EB47445}"/>
                </a:ext>
              </a:extLst>
            </p:cNvPr>
            <p:cNvSpPr/>
            <p:nvPr/>
          </p:nvSpPr>
          <p:spPr>
            <a:xfrm>
              <a:off x="406166" y="419804"/>
              <a:ext cx="121035" cy="434673"/>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9" name="グループ化 18">
            <a:extLst>
              <a:ext uri="{FF2B5EF4-FFF2-40B4-BE49-F238E27FC236}">
                <a16:creationId xmlns:a16="http://schemas.microsoft.com/office/drawing/2014/main" id="{1BB99F42-9FE3-867D-6B0E-6D351A6F4F0E}"/>
              </a:ext>
            </a:extLst>
          </p:cNvPr>
          <p:cNvGrpSpPr/>
          <p:nvPr/>
        </p:nvGrpSpPr>
        <p:grpSpPr>
          <a:xfrm>
            <a:off x="334138" y="6263654"/>
            <a:ext cx="4215395" cy="508526"/>
            <a:chOff x="446957" y="4952286"/>
            <a:chExt cx="4127683" cy="412619"/>
          </a:xfrm>
        </p:grpSpPr>
        <p:sp>
          <p:nvSpPr>
            <p:cNvPr id="12" name="フレーム 11">
              <a:extLst>
                <a:ext uri="{FF2B5EF4-FFF2-40B4-BE49-F238E27FC236}">
                  <a16:creationId xmlns:a16="http://schemas.microsoft.com/office/drawing/2014/main" id="{69FEED3C-48AB-77B5-816C-082EFBABB89A}"/>
                </a:ext>
              </a:extLst>
            </p:cNvPr>
            <p:cNvSpPr/>
            <p:nvPr/>
          </p:nvSpPr>
          <p:spPr>
            <a:xfrm>
              <a:off x="569748" y="4952286"/>
              <a:ext cx="4004892" cy="412619"/>
            </a:xfrm>
            <a:prstGeom prst="frame">
              <a:avLst>
                <a:gd name="adj1" fmla="val 2667"/>
              </a:avLst>
            </a:prstGeom>
            <a:blipFill dpi="0" rotWithShape="1">
              <a:blip r:embed="rId2"/>
              <a:srcRect/>
              <a:tile tx="0" ty="0" sx="100000" sy="100000" flip="none" algn="ctr"/>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r>
                <a:rPr lang="ja-JP" altLang="en-US" sz="1400" dirty="0">
                  <a:solidFill>
                    <a:schemeClr val="tx1"/>
                  </a:solidFill>
                </a:rPr>
                <a:t>　</a:t>
              </a:r>
              <a:r>
                <a:rPr lang="ja-JP" altLang="en-US" sz="1400" b="1" dirty="0">
                  <a:solidFill>
                    <a:srgbClr val="0070C0"/>
                  </a:solidFill>
                </a:rPr>
                <a:t>初めてチャレンジします。サポート体制はありますか</a:t>
              </a:r>
              <a:endParaRPr kumimoji="1" lang="ja-JP" altLang="en-US" sz="1400" b="1" dirty="0">
                <a:solidFill>
                  <a:srgbClr val="0070C0"/>
                </a:solidFill>
              </a:endParaRPr>
            </a:p>
          </p:txBody>
        </p:sp>
        <p:pic>
          <p:nvPicPr>
            <p:cNvPr id="3" name="図 2">
              <a:extLst>
                <a:ext uri="{FF2B5EF4-FFF2-40B4-BE49-F238E27FC236}">
                  <a16:creationId xmlns:a16="http://schemas.microsoft.com/office/drawing/2014/main" id="{7184B661-CA73-C89E-C135-7907B2230A0F}"/>
                </a:ext>
              </a:extLst>
            </p:cNvPr>
            <p:cNvPicPr>
              <a:picLocks noChangeAspect="1"/>
            </p:cNvPicPr>
            <p:nvPr/>
          </p:nvPicPr>
          <p:blipFill>
            <a:blip r:embed="rId3"/>
            <a:stretch>
              <a:fillRect/>
            </a:stretch>
          </p:blipFill>
          <p:spPr>
            <a:xfrm>
              <a:off x="446957" y="4975777"/>
              <a:ext cx="138808" cy="369532"/>
            </a:xfrm>
            <a:prstGeom prst="rect">
              <a:avLst/>
            </a:prstGeom>
          </p:spPr>
        </p:pic>
      </p:grpSp>
      <p:grpSp>
        <p:nvGrpSpPr>
          <p:cNvPr id="7" name="グループ化 6">
            <a:extLst>
              <a:ext uri="{FF2B5EF4-FFF2-40B4-BE49-F238E27FC236}">
                <a16:creationId xmlns:a16="http://schemas.microsoft.com/office/drawing/2014/main" id="{702D3801-053B-B871-DA8C-DA5C44055568}"/>
              </a:ext>
            </a:extLst>
          </p:cNvPr>
          <p:cNvGrpSpPr/>
          <p:nvPr/>
        </p:nvGrpSpPr>
        <p:grpSpPr>
          <a:xfrm>
            <a:off x="351118" y="8475920"/>
            <a:ext cx="3484420" cy="486300"/>
            <a:chOff x="301268" y="7669781"/>
            <a:chExt cx="3470174" cy="486300"/>
          </a:xfrm>
        </p:grpSpPr>
        <p:sp>
          <p:nvSpPr>
            <p:cNvPr id="13" name="フレーム 12">
              <a:extLst>
                <a:ext uri="{FF2B5EF4-FFF2-40B4-BE49-F238E27FC236}">
                  <a16:creationId xmlns:a16="http://schemas.microsoft.com/office/drawing/2014/main" id="{E7C6E714-D563-5A1B-B756-0FABC52157EE}"/>
                </a:ext>
              </a:extLst>
            </p:cNvPr>
            <p:cNvSpPr/>
            <p:nvPr/>
          </p:nvSpPr>
          <p:spPr>
            <a:xfrm>
              <a:off x="447954" y="7693932"/>
              <a:ext cx="3323488" cy="462149"/>
            </a:xfrm>
            <a:prstGeom prst="frame">
              <a:avLst>
                <a:gd name="adj1" fmla="val 2667"/>
              </a:avLst>
            </a:prstGeom>
            <a:blipFill dpi="0" rotWithShape="1">
              <a:blip r:embed="rId2"/>
              <a:srcRect/>
              <a:tile tx="0" ty="0" sx="100000" sy="100000" flip="none" algn="ctr"/>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r>
                <a:rPr lang="ja-JP" altLang="en-US" sz="1400" dirty="0">
                  <a:solidFill>
                    <a:srgbClr val="FF0000"/>
                  </a:solidFill>
                </a:rPr>
                <a:t>　</a:t>
              </a:r>
              <a:r>
                <a:rPr lang="ja-JP" altLang="en-US" sz="1400" b="1" dirty="0">
                  <a:solidFill>
                    <a:srgbClr val="0070C0"/>
                  </a:solidFill>
                </a:rPr>
                <a:t>個別で社内勉強会の開催はできますか</a:t>
              </a:r>
              <a:endParaRPr kumimoji="1" lang="ja-JP" altLang="en-US" sz="1400" b="1" dirty="0">
                <a:solidFill>
                  <a:srgbClr val="0070C0"/>
                </a:solidFill>
              </a:endParaRPr>
            </a:p>
          </p:txBody>
        </p:sp>
        <p:pic>
          <p:nvPicPr>
            <p:cNvPr id="18" name="図 17">
              <a:extLst>
                <a:ext uri="{FF2B5EF4-FFF2-40B4-BE49-F238E27FC236}">
                  <a16:creationId xmlns:a16="http://schemas.microsoft.com/office/drawing/2014/main" id="{1AAC8D81-4FF6-271A-FB56-FA3982A4121D}"/>
                </a:ext>
              </a:extLst>
            </p:cNvPr>
            <p:cNvPicPr>
              <a:picLocks noChangeAspect="1"/>
            </p:cNvPicPr>
            <p:nvPr/>
          </p:nvPicPr>
          <p:blipFill>
            <a:blip r:embed="rId3"/>
            <a:stretch>
              <a:fillRect/>
            </a:stretch>
          </p:blipFill>
          <p:spPr>
            <a:xfrm>
              <a:off x="301268" y="7669781"/>
              <a:ext cx="146686" cy="463336"/>
            </a:xfrm>
            <a:prstGeom prst="rect">
              <a:avLst/>
            </a:prstGeom>
          </p:spPr>
        </p:pic>
      </p:grpSp>
      <p:grpSp>
        <p:nvGrpSpPr>
          <p:cNvPr id="21" name="グループ化 20">
            <a:extLst>
              <a:ext uri="{FF2B5EF4-FFF2-40B4-BE49-F238E27FC236}">
                <a16:creationId xmlns:a16="http://schemas.microsoft.com/office/drawing/2014/main" id="{ED84D6E7-2B09-2E96-58D6-233332AC5416}"/>
              </a:ext>
            </a:extLst>
          </p:cNvPr>
          <p:cNvGrpSpPr/>
          <p:nvPr/>
        </p:nvGrpSpPr>
        <p:grpSpPr>
          <a:xfrm>
            <a:off x="475380" y="3509981"/>
            <a:ext cx="6934287" cy="2721258"/>
            <a:chOff x="231569" y="2669094"/>
            <a:chExt cx="6892985" cy="2972844"/>
          </a:xfrm>
        </p:grpSpPr>
        <p:sp>
          <p:nvSpPr>
            <p:cNvPr id="22" name="正方形/長方形 21">
              <a:extLst>
                <a:ext uri="{FF2B5EF4-FFF2-40B4-BE49-F238E27FC236}">
                  <a16:creationId xmlns:a16="http://schemas.microsoft.com/office/drawing/2014/main" id="{9E3EADF8-E308-791F-59C7-B8FE268F2D8D}"/>
                </a:ext>
              </a:extLst>
            </p:cNvPr>
            <p:cNvSpPr/>
            <p:nvPr/>
          </p:nvSpPr>
          <p:spPr>
            <a:xfrm>
              <a:off x="231569" y="2669094"/>
              <a:ext cx="6892985" cy="2972844"/>
            </a:xfrm>
            <a:prstGeom prst="rect">
              <a:avLst/>
            </a:prstGeom>
            <a:noFill/>
            <a:ln w="12700" cap="flat" cmpd="sng" algn="ctr">
              <a:noFill/>
              <a:prstDash val="solid"/>
              <a:miter lim="800000"/>
            </a:ln>
            <a:effectLst/>
          </p:spPr>
          <p:txBody>
            <a:bodyPr wrap="square" rtlCol="0" anchor="t" anchorCtr="0">
              <a:spAutoFit/>
            </a:bodyPr>
            <a:lstStyle/>
            <a:p>
              <a:pPr lvl="0" defTabSz="457200">
                <a:buClr>
                  <a:prstClr val="black"/>
                </a:buClr>
                <a:defRPr/>
              </a:pPr>
              <a:r>
                <a:rPr kumimoji="0" lang="ja-JP" altLang="en-US" sz="1400" b="1" kern="0" dirty="0">
                  <a:solidFill>
                    <a:prstClr val="black"/>
                  </a:solidFill>
                  <a:latin typeface="UD デジタル 教科書体 NK-R" panose="02020400000000000000" pitchFamily="18" charset="-128"/>
                  <a:ea typeface="UD デジタル 教科書体 NK-R" panose="02020400000000000000" pitchFamily="18" charset="-128"/>
                </a:rPr>
                <a:t>● 戦略の見える化から実行・実現の促進へ</a:t>
              </a:r>
            </a:p>
            <a:p>
              <a:pPr lvl="0" defTabSz="457200">
                <a:spcBef>
                  <a:spcPts val="300"/>
                </a:spcBef>
                <a:buClr>
                  <a:prstClr val="black"/>
                </a:buClr>
                <a:defRPr/>
              </a:pPr>
              <a:r>
                <a:rPr kumimoji="0" lang="ja-JP" altLang="en-US" sz="1200" kern="0" dirty="0">
                  <a:solidFill>
                    <a:prstClr val="black"/>
                  </a:solidFill>
                  <a:latin typeface="UD デジタル 教科書体 NK-R" panose="02020400000000000000" pitchFamily="18" charset="-128"/>
                  <a:ea typeface="UD デジタル 教科書体 NK-R" panose="02020400000000000000" pitchFamily="18" charset="-128"/>
                </a:rPr>
                <a:t>　 </a:t>
              </a:r>
              <a:r>
                <a:rPr kumimoji="0" lang="en-US" altLang="ja-JP" sz="1200" kern="0" dirty="0">
                  <a:solidFill>
                    <a:prstClr val="black"/>
                  </a:solidFill>
                  <a:latin typeface="UD デジタル 教科書体 NK-R" panose="02020400000000000000" pitchFamily="18" charset="-128"/>
                  <a:ea typeface="UD デジタル 教科書体 NK-R" panose="02020400000000000000" pitchFamily="18" charset="-128"/>
                </a:rPr>
                <a:t>‣</a:t>
              </a:r>
              <a:r>
                <a:rPr kumimoji="0" lang="ja-JP" altLang="en-US" sz="1200" kern="0" dirty="0">
                  <a:solidFill>
                    <a:prstClr val="black"/>
                  </a:solidFill>
                  <a:latin typeface="UD デジタル 教科書体 NK-R" panose="02020400000000000000" pitchFamily="18" charset="-128"/>
                  <a:ea typeface="UD デジタル 教科書体 NK-R" panose="02020400000000000000" pitchFamily="18" charset="-128"/>
                </a:rPr>
                <a:t>様々なメンバー</a:t>
              </a:r>
              <a:r>
                <a:rPr kumimoji="0" lang="ja-JP" altLang="en-US" sz="1200" kern="0" dirty="0">
                  <a:latin typeface="UD デジタル 教科書体 NK-R" panose="02020400000000000000" pitchFamily="18" charset="-128"/>
                  <a:ea typeface="UD デジタル 教科書体 NK-R" panose="02020400000000000000" pitchFamily="18" charset="-128"/>
                </a:rPr>
                <a:t>の参画、対話</a:t>
              </a:r>
              <a:r>
                <a:rPr kumimoji="0" lang="ja-JP" altLang="en-US" sz="1200" kern="0" dirty="0">
                  <a:solidFill>
                    <a:prstClr val="black"/>
                  </a:solidFill>
                  <a:latin typeface="UD デジタル 教科書体 NK-R" panose="02020400000000000000" pitchFamily="18" charset="-128"/>
                  <a:ea typeface="UD デジタル 教科書体 NK-R" panose="02020400000000000000" pitchFamily="18" charset="-128"/>
                </a:rPr>
                <a:t>を通じた戦略・構想の明確化</a:t>
              </a:r>
            </a:p>
            <a:p>
              <a:pPr lvl="0" defTabSz="457200">
                <a:spcBef>
                  <a:spcPts val="100"/>
                </a:spcBef>
                <a:buClr>
                  <a:prstClr val="black"/>
                </a:buClr>
                <a:defRPr/>
              </a:pPr>
              <a:r>
                <a:rPr kumimoji="0" lang="ja-JP" altLang="en-US" sz="1200" kern="0" dirty="0">
                  <a:solidFill>
                    <a:prstClr val="black"/>
                  </a:solidFill>
                  <a:latin typeface="UD デジタル 教科書体 NK-R" panose="02020400000000000000" pitchFamily="18" charset="-128"/>
                  <a:ea typeface="UD デジタル 教科書体 NK-R" panose="02020400000000000000" pitchFamily="18" charset="-128"/>
                </a:rPr>
                <a:t>　 </a:t>
              </a:r>
              <a:r>
                <a:rPr kumimoji="0" lang="en-US" altLang="ja-JP" sz="1200" kern="0" dirty="0">
                  <a:solidFill>
                    <a:prstClr val="black"/>
                  </a:solidFill>
                  <a:latin typeface="UD デジタル 教科書体 NK-R" panose="02020400000000000000" pitchFamily="18" charset="-128"/>
                  <a:ea typeface="UD デジタル 教科書体 NK-R" panose="02020400000000000000" pitchFamily="18" charset="-128"/>
                </a:rPr>
                <a:t>‣</a:t>
              </a:r>
              <a:r>
                <a:rPr kumimoji="0" lang="ja-JP" altLang="en-US" sz="1200" kern="0" dirty="0">
                  <a:solidFill>
                    <a:prstClr val="black"/>
                  </a:solidFill>
                  <a:latin typeface="UD デジタル 教科書体 NK-R" panose="02020400000000000000" pitchFamily="18" charset="-128"/>
                  <a:ea typeface="UD デジタル 教科書体 NK-R" panose="02020400000000000000" pitchFamily="18" charset="-128"/>
                </a:rPr>
                <a:t>合意形成を重視した策定で戦略の実効性が高まる</a:t>
              </a:r>
            </a:p>
            <a:p>
              <a:pPr lvl="0" defTabSz="457200">
                <a:spcBef>
                  <a:spcPts val="100"/>
                </a:spcBef>
                <a:buClr>
                  <a:prstClr val="black"/>
                </a:buClr>
                <a:defRPr/>
              </a:pPr>
              <a:r>
                <a:rPr kumimoji="0" lang="ja-JP" altLang="en-US" sz="1200" kern="0" dirty="0">
                  <a:solidFill>
                    <a:prstClr val="black"/>
                  </a:solidFill>
                  <a:latin typeface="UD デジタル 教科書体 NK-R" panose="02020400000000000000" pitchFamily="18" charset="-128"/>
                  <a:ea typeface="UD デジタル 教科書体 NK-R" panose="02020400000000000000" pitchFamily="18" charset="-128"/>
                </a:rPr>
                <a:t>　 </a:t>
              </a:r>
              <a:r>
                <a:rPr kumimoji="0" lang="en-US" altLang="ja-JP" sz="1200" kern="0" dirty="0">
                  <a:solidFill>
                    <a:prstClr val="black"/>
                  </a:solidFill>
                  <a:latin typeface="UD デジタル 教科書体 NK-R" panose="02020400000000000000" pitchFamily="18" charset="-128"/>
                  <a:ea typeface="UD デジタル 教科書体 NK-R" panose="02020400000000000000" pitchFamily="18" charset="-128"/>
                </a:rPr>
                <a:t>‣</a:t>
              </a:r>
              <a:r>
                <a:rPr kumimoji="0" lang="ja-JP" altLang="en-US" sz="1200" kern="0" dirty="0">
                  <a:solidFill>
                    <a:prstClr val="black"/>
                  </a:solidFill>
                  <a:latin typeface="UD デジタル 教科書体 NK-R" panose="02020400000000000000" pitchFamily="18" charset="-128"/>
                  <a:ea typeface="UD デジタル 教科書体 NK-R" panose="02020400000000000000" pitchFamily="18" charset="-128"/>
                </a:rPr>
                <a:t>規模拡大や事業承継で重要性が増す組織経営への移行のきっかけづくり</a:t>
              </a:r>
              <a:endParaRPr kumimoji="0" lang="en-US" altLang="ja-JP" sz="1200" kern="0" dirty="0">
                <a:solidFill>
                  <a:prstClr val="black"/>
                </a:solidFill>
                <a:latin typeface="UD デジタル 教科書体 NK-R" panose="02020400000000000000" pitchFamily="18" charset="-128"/>
                <a:ea typeface="UD デジタル 教科書体 NK-R" panose="02020400000000000000" pitchFamily="18" charset="-128"/>
              </a:endParaRPr>
            </a:p>
            <a:p>
              <a:pPr lvl="0" defTabSz="457200">
                <a:spcBef>
                  <a:spcPts val="600"/>
                </a:spcBef>
                <a:buClr>
                  <a:prstClr val="black"/>
                </a:buClr>
                <a:defRPr/>
              </a:pPr>
              <a:r>
                <a:rPr kumimoji="0" lang="ja-JP" altLang="en-US" sz="1400" b="1" kern="0" dirty="0">
                  <a:solidFill>
                    <a:prstClr val="black"/>
                  </a:solidFill>
                  <a:latin typeface="UD デジタル 教科書体 NK-R" panose="02020400000000000000" pitchFamily="18" charset="-128"/>
                  <a:ea typeface="UD デジタル 教科書体 NK-R" panose="02020400000000000000" pitchFamily="18" charset="-128"/>
                </a:rPr>
                <a:t>● </a:t>
              </a:r>
              <a:r>
                <a:rPr kumimoji="0" lang="ja-JP" altLang="en-US" sz="1400" b="1" kern="0" dirty="0">
                  <a:latin typeface="UD デジタル 教科書体 NK-R" panose="02020400000000000000" pitchFamily="18" charset="-128"/>
                  <a:ea typeface="UD デジタル 教科書体 NK-R" panose="02020400000000000000" pitchFamily="18" charset="-128"/>
                </a:rPr>
                <a:t>申請を通じて組織・事業のあり方、構想・戦略を深掘りできる</a:t>
              </a:r>
            </a:p>
            <a:p>
              <a:pPr lvl="0" defTabSz="457200">
                <a:spcBef>
                  <a:spcPts val="300"/>
                </a:spcBef>
                <a:buClr>
                  <a:prstClr val="black"/>
                </a:buClr>
                <a:defRPr/>
              </a:pPr>
              <a:r>
                <a:rPr kumimoji="0" lang="ja-JP" altLang="en-US" sz="1200" kern="0" dirty="0">
                  <a:solidFill>
                    <a:prstClr val="black"/>
                  </a:solidFill>
                  <a:latin typeface="UD デジタル 教科書体 NK-R" panose="02020400000000000000" pitchFamily="18" charset="-128"/>
                  <a:ea typeface="UD デジタル 教科書体 NK-R" panose="02020400000000000000" pitchFamily="18" charset="-128"/>
                </a:rPr>
                <a:t>　 </a:t>
              </a:r>
              <a:r>
                <a:rPr kumimoji="0" lang="en-US" altLang="ja-JP" sz="1200" kern="0" dirty="0">
                  <a:solidFill>
                    <a:prstClr val="black"/>
                  </a:solidFill>
                  <a:latin typeface="UD デジタル 教科書体 NK-R" panose="02020400000000000000" pitchFamily="18" charset="-128"/>
                  <a:ea typeface="UD デジタル 教科書体 NK-R" panose="02020400000000000000" pitchFamily="18" charset="-128"/>
                </a:rPr>
                <a:t>‣</a:t>
              </a:r>
              <a:r>
                <a:rPr kumimoji="0" lang="ja-JP" altLang="en-US" sz="1200" kern="0" dirty="0">
                  <a:latin typeface="UD デジタル 教科書体 NK-R" panose="02020400000000000000" pitchFamily="18" charset="-128"/>
                  <a:ea typeface="UD デジタル 教科書体 NK-R" panose="02020400000000000000" pitchFamily="18" charset="-128"/>
                </a:rPr>
                <a:t>専門家や異業種の実務家との対話、知見交換の豊富な機会</a:t>
              </a:r>
            </a:p>
            <a:p>
              <a:pPr lvl="0" defTabSz="457200">
                <a:spcBef>
                  <a:spcPts val="100"/>
                </a:spcBef>
                <a:buClr>
                  <a:prstClr val="black"/>
                </a:buClr>
                <a:defRPr/>
              </a:pPr>
              <a:r>
                <a:rPr kumimoji="0" lang="ja-JP" altLang="en-US" sz="1200" kern="0" dirty="0">
                  <a:latin typeface="UD デジタル 教科書体 NK-R" panose="02020400000000000000" pitchFamily="18" charset="-128"/>
                  <a:ea typeface="UD デジタル 教科書体 NK-R" panose="02020400000000000000" pitchFamily="18" charset="-128"/>
                </a:rPr>
                <a:t>　 </a:t>
              </a:r>
              <a:r>
                <a:rPr kumimoji="0" lang="en-US" altLang="ja-JP" sz="1200" kern="0" dirty="0">
                  <a:latin typeface="UD デジタル 教科書体 NK-R" panose="02020400000000000000" pitchFamily="18" charset="-128"/>
                  <a:ea typeface="UD デジタル 教科書体 NK-R" panose="02020400000000000000" pitchFamily="18" charset="-128"/>
                </a:rPr>
                <a:t>‣</a:t>
              </a:r>
              <a:r>
                <a:rPr kumimoji="0" lang="ja-JP" altLang="en-US" sz="1200" kern="0" dirty="0">
                  <a:latin typeface="UD デジタル 教科書体 NK-R" panose="02020400000000000000" pitchFamily="18" charset="-128"/>
                  <a:ea typeface="UD デジタル 教科書体 NK-R" panose="02020400000000000000" pitchFamily="18" charset="-128"/>
                </a:rPr>
                <a:t>申請・審査プロセスを通じて構想（ビジョン）・戦略をブラッシュアップ</a:t>
              </a:r>
            </a:p>
            <a:p>
              <a:pPr lvl="0" defTabSz="457200">
                <a:spcBef>
                  <a:spcPts val="100"/>
                </a:spcBef>
                <a:buClr>
                  <a:prstClr val="black"/>
                </a:buClr>
                <a:defRPr/>
              </a:pPr>
              <a:r>
                <a:rPr kumimoji="0" lang="ja-JP" altLang="en-US" sz="1200" kern="0" dirty="0">
                  <a:solidFill>
                    <a:prstClr val="black"/>
                  </a:solidFill>
                  <a:latin typeface="UD デジタル 教科書体 NK-R" panose="02020400000000000000" pitchFamily="18" charset="-128"/>
                  <a:ea typeface="UD デジタル 教科書体 NK-R" panose="02020400000000000000" pitchFamily="18" charset="-128"/>
                </a:rPr>
                <a:t>　 </a:t>
              </a:r>
              <a:r>
                <a:rPr kumimoji="0" lang="en-US" altLang="ja-JP" sz="1200" kern="0" dirty="0">
                  <a:solidFill>
                    <a:prstClr val="black"/>
                  </a:solidFill>
                  <a:latin typeface="UD デジタル 教科書体 NK-R" panose="02020400000000000000" pitchFamily="18" charset="-128"/>
                  <a:ea typeface="UD デジタル 教科書体 NK-R" panose="02020400000000000000" pitchFamily="18" charset="-128"/>
                </a:rPr>
                <a:t>‣</a:t>
              </a:r>
              <a:r>
                <a:rPr kumimoji="0" lang="ja-JP" altLang="en-US" sz="1200" kern="0" dirty="0">
                  <a:solidFill>
                    <a:prstClr val="black"/>
                  </a:solidFill>
                  <a:latin typeface="UD デジタル 教科書体 NK-R" panose="02020400000000000000" pitchFamily="18" charset="-128"/>
                  <a:ea typeface="UD デジタル 教科書体 NK-R" panose="02020400000000000000" pitchFamily="18" charset="-128"/>
                </a:rPr>
                <a:t>申請に対して審査結果の適切なフィードバック</a:t>
              </a:r>
            </a:p>
            <a:p>
              <a:pPr lvl="0" defTabSz="457200">
                <a:spcBef>
                  <a:spcPts val="600"/>
                </a:spcBef>
                <a:buClr>
                  <a:prstClr val="black"/>
                </a:buClr>
                <a:defRPr/>
              </a:pPr>
              <a:r>
                <a:rPr kumimoji="0" lang="ja-JP" altLang="en-US" sz="1400" b="1" kern="0" dirty="0">
                  <a:solidFill>
                    <a:prstClr val="black"/>
                  </a:solidFill>
                  <a:latin typeface="UD デジタル 教科書体 NK-R" panose="02020400000000000000" pitchFamily="18" charset="-128"/>
                  <a:ea typeface="UD デジタル 教科書体 NK-R" panose="02020400000000000000" pitchFamily="18" charset="-128"/>
                </a:rPr>
                <a:t>● 組織が表彰されるため社会的な認知や信用が高まる</a:t>
              </a:r>
            </a:p>
            <a:p>
              <a:pPr lvl="0" defTabSz="457200">
                <a:spcBef>
                  <a:spcPts val="300"/>
                </a:spcBef>
                <a:buClr>
                  <a:prstClr val="black"/>
                </a:buClr>
                <a:defRPr/>
              </a:pPr>
              <a:r>
                <a:rPr kumimoji="0" lang="ja-JP" altLang="en-US" sz="1200" kern="0" dirty="0">
                  <a:solidFill>
                    <a:prstClr val="black"/>
                  </a:solidFill>
                  <a:latin typeface="UD デジタル 教科書体 NK-R" panose="02020400000000000000" pitchFamily="18" charset="-128"/>
                  <a:ea typeface="UD デジタル 教科書体 NK-R" panose="02020400000000000000" pitchFamily="18" charset="-128"/>
                </a:rPr>
                <a:t>　 </a:t>
              </a:r>
              <a:r>
                <a:rPr kumimoji="0" lang="en-US" altLang="ja-JP" sz="1200" kern="0" dirty="0">
                  <a:solidFill>
                    <a:prstClr val="black"/>
                  </a:solidFill>
                  <a:latin typeface="UD デジタル 教科書体 NK-R" panose="02020400000000000000" pitchFamily="18" charset="-128"/>
                  <a:ea typeface="UD デジタル 教科書体 NK-R" panose="02020400000000000000" pitchFamily="18" charset="-128"/>
                </a:rPr>
                <a:t>‣</a:t>
              </a:r>
              <a:r>
                <a:rPr kumimoji="0" lang="ja-JP" altLang="en-US" sz="1200" kern="0" dirty="0">
                  <a:latin typeface="UD デジタル 教科書体 NK-R" panose="02020400000000000000" pitchFamily="18" charset="-128"/>
                  <a:ea typeface="UD デジタル 教科書体 NK-R" panose="02020400000000000000" pitchFamily="18" charset="-128"/>
                </a:rPr>
                <a:t>認証組織の企業概要と活動紹介を協議会ウェブサイトで公開</a:t>
              </a:r>
            </a:p>
            <a:p>
              <a:pPr lvl="0" defTabSz="457200">
                <a:spcBef>
                  <a:spcPts val="100"/>
                </a:spcBef>
                <a:buClr>
                  <a:prstClr val="black"/>
                </a:buClr>
                <a:defRPr/>
              </a:pPr>
              <a:r>
                <a:rPr kumimoji="0" lang="ja-JP" altLang="en-US" sz="1200" kern="0" dirty="0">
                  <a:latin typeface="UD デジタル 教科書体 NK-R" panose="02020400000000000000" pitchFamily="18" charset="-128"/>
                  <a:ea typeface="UD デジタル 教科書体 NK-R" panose="02020400000000000000" pitchFamily="18" charset="-128"/>
                </a:rPr>
                <a:t>　 </a:t>
              </a:r>
              <a:r>
                <a:rPr kumimoji="0" lang="en-US" altLang="ja-JP" sz="1200" kern="0" dirty="0">
                  <a:latin typeface="UD デジタル 教科書体 NK-R" panose="02020400000000000000" pitchFamily="18" charset="-128"/>
                  <a:ea typeface="UD デジタル 教科書体 NK-R" panose="02020400000000000000" pitchFamily="18" charset="-128"/>
                </a:rPr>
                <a:t>‣</a:t>
              </a:r>
              <a:r>
                <a:rPr kumimoji="0" lang="ja-JP" altLang="en-US" sz="1200" kern="0" dirty="0">
                  <a:latin typeface="UD デジタル 教科書体 NK-R" panose="02020400000000000000" pitchFamily="18" charset="-128"/>
                  <a:ea typeface="UD デジタル 教科書体 NK-R" panose="02020400000000000000" pitchFamily="18" charset="-128"/>
                </a:rPr>
                <a:t>認証後、会社</a:t>
              </a:r>
              <a:r>
                <a:rPr kumimoji="0" lang="ja-JP" altLang="en-US" sz="1200" kern="0" dirty="0">
                  <a:solidFill>
                    <a:prstClr val="black"/>
                  </a:solidFill>
                  <a:latin typeface="UD デジタル 教科書体 NK-R" panose="02020400000000000000" pitchFamily="18" charset="-128"/>
                  <a:ea typeface="UD デジタル 教科書体 NK-R" panose="02020400000000000000" pitchFamily="18" charset="-128"/>
                </a:rPr>
                <a:t>案内や対外配布資料に使えるロゴを贈呈</a:t>
              </a:r>
            </a:p>
            <a:p>
              <a:pPr lvl="0" defTabSz="457200">
                <a:spcBef>
                  <a:spcPts val="100"/>
                </a:spcBef>
                <a:buClr>
                  <a:prstClr val="black"/>
                </a:buClr>
                <a:defRPr/>
              </a:pPr>
              <a:r>
                <a:rPr kumimoji="0" lang="ja-JP" altLang="en-US" sz="1200" kern="0" dirty="0">
                  <a:solidFill>
                    <a:prstClr val="black"/>
                  </a:solidFill>
                  <a:latin typeface="UD デジタル 教科書体 NK-R" panose="02020400000000000000" pitchFamily="18" charset="-128"/>
                  <a:ea typeface="UD デジタル 教科書体 NK-R" panose="02020400000000000000" pitchFamily="18" charset="-128"/>
                </a:rPr>
                <a:t>　 </a:t>
              </a:r>
              <a:r>
                <a:rPr kumimoji="0" lang="en-US" altLang="ja-JP" sz="1200" kern="0" dirty="0">
                  <a:solidFill>
                    <a:prstClr val="black"/>
                  </a:solidFill>
                  <a:latin typeface="UD デジタル 教科書体 NK-R" panose="02020400000000000000" pitchFamily="18" charset="-128"/>
                  <a:ea typeface="UD デジタル 教科書体 NK-R" panose="02020400000000000000" pitchFamily="18" charset="-128"/>
                </a:rPr>
                <a:t>‣</a:t>
              </a:r>
              <a:r>
                <a:rPr kumimoji="0" lang="ja-JP" altLang="en-US" sz="1200" kern="0" dirty="0">
                  <a:solidFill>
                    <a:prstClr val="black"/>
                  </a:solidFill>
                  <a:latin typeface="UD デジタル 教科書体 NK-R" panose="02020400000000000000" pitchFamily="18" charset="-128"/>
                  <a:ea typeface="UD デジタル 教科書体 NK-R" panose="02020400000000000000" pitchFamily="18" charset="-128"/>
                </a:rPr>
                <a:t>お客様・求職者・取引先へ会社の志を客観的な形で発信</a:t>
              </a:r>
            </a:p>
          </p:txBody>
        </p:sp>
        <p:pic>
          <p:nvPicPr>
            <p:cNvPr id="23" name="図 22">
              <a:extLst>
                <a:ext uri="{FF2B5EF4-FFF2-40B4-BE49-F238E27FC236}">
                  <a16:creationId xmlns:a16="http://schemas.microsoft.com/office/drawing/2014/main" id="{70B6DABF-342D-1EE2-3449-C5C2EBE96E9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9982" r="10753" b="2082"/>
            <a:stretch/>
          </p:blipFill>
          <p:spPr>
            <a:xfrm>
              <a:off x="5439201" y="3031814"/>
              <a:ext cx="1441079" cy="1822587"/>
            </a:xfrm>
            <a:prstGeom prst="rect">
              <a:avLst/>
            </a:prstGeom>
          </p:spPr>
        </p:pic>
      </p:grpSp>
      <p:sp>
        <p:nvSpPr>
          <p:cNvPr id="24" name="正方形/長方形 23">
            <a:extLst>
              <a:ext uri="{FF2B5EF4-FFF2-40B4-BE49-F238E27FC236}">
                <a16:creationId xmlns:a16="http://schemas.microsoft.com/office/drawing/2014/main" id="{0D85B369-3C86-861A-53F7-94A575D5ACC5}"/>
              </a:ext>
            </a:extLst>
          </p:cNvPr>
          <p:cNvSpPr/>
          <p:nvPr/>
        </p:nvSpPr>
        <p:spPr>
          <a:xfrm>
            <a:off x="5640328" y="3489449"/>
            <a:ext cx="1576155" cy="4099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solidFill>
                  <a:schemeClr val="tx1"/>
                </a:solidFill>
                <a:latin typeface="UD デジタル 教科書体 NK-R" panose="02020400000000000000" pitchFamily="18" charset="-128"/>
                <a:ea typeface="UD デジタル 教科書体 NK-R" panose="02020400000000000000" pitchFamily="18" charset="-128"/>
              </a:rPr>
              <a:t>認証組織に授与される楯</a:t>
            </a:r>
            <a:endParaRPr lang="en-US" altLang="ja-JP" sz="1000" dirty="0">
              <a:solidFill>
                <a:schemeClr val="tx1"/>
              </a:solidFill>
              <a:latin typeface="UD デジタル 教科書体 NK-R" panose="02020400000000000000" pitchFamily="18" charset="-128"/>
              <a:ea typeface="UD デジタル 教科書体 NK-R" panose="02020400000000000000" pitchFamily="18" charset="-128"/>
            </a:endParaRPr>
          </a:p>
        </p:txBody>
      </p:sp>
      <p:grpSp>
        <p:nvGrpSpPr>
          <p:cNvPr id="27" name="グループ化 26">
            <a:extLst>
              <a:ext uri="{FF2B5EF4-FFF2-40B4-BE49-F238E27FC236}">
                <a16:creationId xmlns:a16="http://schemas.microsoft.com/office/drawing/2014/main" id="{1B1F9F0D-D635-6E36-E30D-1314CAD764EC}"/>
              </a:ext>
            </a:extLst>
          </p:cNvPr>
          <p:cNvGrpSpPr/>
          <p:nvPr/>
        </p:nvGrpSpPr>
        <p:grpSpPr>
          <a:xfrm>
            <a:off x="334138" y="279918"/>
            <a:ext cx="4723950" cy="450456"/>
            <a:chOff x="401802" y="419804"/>
            <a:chExt cx="4723950" cy="450456"/>
          </a:xfrm>
        </p:grpSpPr>
        <p:sp>
          <p:nvSpPr>
            <p:cNvPr id="28" name="フレーム 27">
              <a:extLst>
                <a:ext uri="{FF2B5EF4-FFF2-40B4-BE49-F238E27FC236}">
                  <a16:creationId xmlns:a16="http://schemas.microsoft.com/office/drawing/2014/main" id="{960CAD43-C946-82D1-E53B-14C7FA08F88A}"/>
                </a:ext>
              </a:extLst>
            </p:cNvPr>
            <p:cNvSpPr/>
            <p:nvPr/>
          </p:nvSpPr>
          <p:spPr>
            <a:xfrm>
              <a:off x="401802" y="436980"/>
              <a:ext cx="4723950" cy="433280"/>
            </a:xfrm>
            <a:prstGeom prst="frame">
              <a:avLst>
                <a:gd name="adj1" fmla="val 2667"/>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r>
                <a:rPr kumimoji="1" lang="ja-JP" altLang="en-US" sz="1400" b="1" dirty="0">
                  <a:solidFill>
                    <a:srgbClr val="FF0000"/>
                  </a:solidFill>
                </a:rPr>
                <a:t>　</a:t>
              </a:r>
              <a:r>
                <a:rPr kumimoji="1" lang="ja-JP" altLang="en-US" sz="1400" b="1" dirty="0">
                  <a:solidFill>
                    <a:srgbClr val="0070C0"/>
                  </a:solidFill>
                </a:rPr>
                <a:t>　</a:t>
              </a:r>
              <a:r>
                <a:rPr lang="ja-JP" altLang="en-US" sz="1400" b="1" dirty="0">
                  <a:solidFill>
                    <a:srgbClr val="0070C0"/>
                  </a:solidFill>
                </a:rPr>
                <a:t>関西経営品質賞　関西経営デザイン認証とは</a:t>
              </a:r>
              <a:endParaRPr kumimoji="1" lang="ja-JP" altLang="en-US" sz="1400" b="1" dirty="0">
                <a:solidFill>
                  <a:srgbClr val="0070C0"/>
                </a:solidFill>
              </a:endParaRPr>
            </a:p>
          </p:txBody>
        </p:sp>
        <p:sp>
          <p:nvSpPr>
            <p:cNvPr id="29" name="正方形/長方形 28">
              <a:extLst>
                <a:ext uri="{FF2B5EF4-FFF2-40B4-BE49-F238E27FC236}">
                  <a16:creationId xmlns:a16="http://schemas.microsoft.com/office/drawing/2014/main" id="{8E7B9780-7601-FEFA-4452-E237968BAC98}"/>
                </a:ext>
              </a:extLst>
            </p:cNvPr>
            <p:cNvSpPr/>
            <p:nvPr/>
          </p:nvSpPr>
          <p:spPr>
            <a:xfrm>
              <a:off x="409549" y="419804"/>
              <a:ext cx="117654" cy="434673"/>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0" name="正方形/長方形 29">
            <a:extLst>
              <a:ext uri="{FF2B5EF4-FFF2-40B4-BE49-F238E27FC236}">
                <a16:creationId xmlns:a16="http://schemas.microsoft.com/office/drawing/2014/main" id="{50BF5920-8B05-27B5-E7E7-377F76433B7B}"/>
              </a:ext>
            </a:extLst>
          </p:cNvPr>
          <p:cNvSpPr/>
          <p:nvPr/>
        </p:nvSpPr>
        <p:spPr>
          <a:xfrm>
            <a:off x="493259" y="757897"/>
            <a:ext cx="6934287" cy="830997"/>
          </a:xfrm>
          <a:prstGeom prst="rect">
            <a:avLst/>
          </a:prstGeom>
          <a:noFill/>
          <a:ln w="12700" cap="flat" cmpd="sng" algn="ctr">
            <a:noFill/>
            <a:prstDash val="solid"/>
            <a:miter lim="800000"/>
          </a:ln>
          <a:effectLst/>
        </p:spPr>
        <p:txBody>
          <a:bodyPr wrap="square" rtlCol="0" anchor="t" anchorCtr="0">
            <a:spAutoFit/>
          </a:bodyPr>
          <a:lstStyle/>
          <a:p>
            <a:pPr lvl="0" defTabSz="457200">
              <a:buClr>
                <a:prstClr val="black"/>
              </a:buClr>
              <a:defRPr/>
            </a:pPr>
            <a:r>
              <a:rPr kumimoji="0" lang="ja-JP" altLang="en-US" sz="1200" kern="0" dirty="0">
                <a:solidFill>
                  <a:prstClr val="black"/>
                </a:solidFill>
                <a:latin typeface="UD デジタル 教科書体 NK-R" panose="02020400000000000000" pitchFamily="18" charset="-128"/>
                <a:ea typeface="UD デジタル 教科書体 NK-R" panose="02020400000000000000" pitchFamily="18" charset="-128"/>
              </a:rPr>
              <a:t>　　関西経営品質賞では、“良い経営”を通じて関西から世界に誇る企業・組織を輩出することを目的に、継続的に経営革新に取り組み、優れた業績をあげている組織を長年にわたり表彰してきました。同認証では、従来に比べて経営品質向上プログラムの導入を容易にするとともに、今後の成長や活躍が期待できる企業を表彰・紹介することを目的に開催しております。　</a:t>
            </a:r>
            <a:r>
              <a:rPr kumimoji="0" lang="en-US" altLang="ja-JP" sz="1000" kern="0" dirty="0">
                <a:solidFill>
                  <a:prstClr val="black"/>
                </a:solidFill>
                <a:latin typeface="UD デジタル 教科書体 NK-R" panose="02020400000000000000" pitchFamily="18" charset="-128"/>
                <a:ea typeface="UD デジタル 教科書体 NK-R" panose="02020400000000000000" pitchFamily="18" charset="-128"/>
              </a:rPr>
              <a:t>(</a:t>
            </a:r>
            <a:r>
              <a:rPr kumimoji="0" lang="ja-JP" altLang="en-US" sz="1000" kern="0" dirty="0">
                <a:solidFill>
                  <a:prstClr val="black"/>
                </a:solidFill>
                <a:latin typeface="UD デジタル 教科書体 NK-R" panose="02020400000000000000" pitchFamily="18" charset="-128"/>
                <a:ea typeface="UD デジタル 教科書体 NK-R" panose="02020400000000000000" pitchFamily="18" charset="-128"/>
              </a:rPr>
              <a:t>２４年度より名称変更しております</a:t>
            </a:r>
            <a:r>
              <a:rPr kumimoji="0" lang="en-US" altLang="ja-JP" sz="1000" kern="0" dirty="0">
                <a:solidFill>
                  <a:prstClr val="black"/>
                </a:solidFill>
                <a:latin typeface="UD デジタル 教科書体 NK-R" panose="02020400000000000000" pitchFamily="18" charset="-128"/>
                <a:ea typeface="UD デジタル 教科書体 NK-R" panose="02020400000000000000" pitchFamily="18" charset="-128"/>
              </a:rPr>
              <a:t>)</a:t>
            </a:r>
          </a:p>
        </p:txBody>
      </p:sp>
    </p:spTree>
    <p:extLst>
      <p:ext uri="{BB962C8B-B14F-4D97-AF65-F5344CB8AC3E}">
        <p14:creationId xmlns:p14="http://schemas.microsoft.com/office/powerpoint/2010/main" val="10892025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A5ADA9CC-DCA7-1604-1767-B48605F1CB7A}"/>
              </a:ext>
            </a:extLst>
          </p:cNvPr>
          <p:cNvSpPr/>
          <p:nvPr/>
        </p:nvSpPr>
        <p:spPr>
          <a:xfrm>
            <a:off x="364151" y="1916430"/>
            <a:ext cx="6442389" cy="646331"/>
          </a:xfrm>
          <a:prstGeom prst="rect">
            <a:avLst/>
          </a:prstGeom>
          <a:noFill/>
          <a:ln w="12700" cap="flat" cmpd="sng" algn="ctr">
            <a:noFill/>
            <a:prstDash val="solid"/>
            <a:miter lim="800000"/>
          </a:ln>
          <a:effectLst/>
        </p:spPr>
        <p:txBody>
          <a:bodyPr wrap="square" rtlCol="0" anchor="t" anchorCtr="0">
            <a:spAutoFit/>
          </a:bodyPr>
          <a:lstStyle/>
          <a:p>
            <a:pPr lvl="0" defTabSz="457200">
              <a:buClr>
                <a:prstClr val="black"/>
              </a:buClr>
              <a:defRPr/>
            </a:pPr>
            <a:r>
              <a:rPr kumimoji="0" lang="ja-JP" altLang="en-US" sz="1200" kern="0" dirty="0">
                <a:latin typeface="UD デジタル 教科書体 NK-R" panose="02020400000000000000" pitchFamily="18" charset="-128"/>
                <a:ea typeface="UD デジタル 教科書体 NK-R" panose="02020400000000000000" pitchFamily="18" charset="-128"/>
              </a:rPr>
              <a:t>● 応募組織説明会や個別相談会や勉強会を通じた経営品質の考え方の理解</a:t>
            </a:r>
          </a:p>
          <a:p>
            <a:pPr lvl="0" defTabSz="457200">
              <a:buClr>
                <a:prstClr val="black"/>
              </a:buClr>
              <a:defRPr/>
            </a:pPr>
            <a:r>
              <a:rPr kumimoji="0" lang="ja-JP" altLang="en-US" sz="1200" kern="0" dirty="0">
                <a:latin typeface="UD デジタル 教科書体 NK-R" panose="02020400000000000000" pitchFamily="18" charset="-128"/>
                <a:ea typeface="UD デジタル 教科書体 NK-R" panose="02020400000000000000" pitchFamily="18" charset="-128"/>
              </a:rPr>
              <a:t>● 企業概要・活動内容の申請書への記入を通じた自己対話</a:t>
            </a:r>
          </a:p>
          <a:p>
            <a:pPr lvl="0" defTabSz="457200">
              <a:buClr>
                <a:prstClr val="black"/>
              </a:buClr>
              <a:defRPr/>
            </a:pPr>
            <a:r>
              <a:rPr kumimoji="0" lang="ja-JP" altLang="en-US" sz="1200" kern="0" dirty="0">
                <a:latin typeface="UD デジタル 教科書体 NK-R" panose="02020400000000000000" pitchFamily="18" charset="-128"/>
                <a:ea typeface="UD デジタル 教科書体 NK-R" panose="02020400000000000000" pitchFamily="18" charset="-128"/>
              </a:rPr>
              <a:t>● 経営品質の知見を有した有識者による審査を通じた他者対話</a:t>
            </a:r>
          </a:p>
        </p:txBody>
      </p:sp>
      <p:sp>
        <p:nvSpPr>
          <p:cNvPr id="3" name="正方形/長方形 2">
            <a:extLst>
              <a:ext uri="{FF2B5EF4-FFF2-40B4-BE49-F238E27FC236}">
                <a16:creationId xmlns:a16="http://schemas.microsoft.com/office/drawing/2014/main" id="{D624B6D6-D0E7-137B-719B-D30372AF01F4}"/>
              </a:ext>
            </a:extLst>
          </p:cNvPr>
          <p:cNvSpPr/>
          <p:nvPr/>
        </p:nvSpPr>
        <p:spPr>
          <a:xfrm>
            <a:off x="364151" y="3066585"/>
            <a:ext cx="6375503" cy="869469"/>
          </a:xfrm>
          <a:prstGeom prst="rect">
            <a:avLst/>
          </a:prstGeom>
          <a:noFill/>
          <a:ln w="12700" cap="flat" cmpd="sng" algn="ctr">
            <a:noFill/>
            <a:prstDash val="solid"/>
            <a:miter lim="800000"/>
          </a:ln>
          <a:effectLst/>
        </p:spPr>
        <p:txBody>
          <a:bodyPr rtlCol="0" anchor="t" anchorCtr="0">
            <a:spAutoFit/>
          </a:bodyPr>
          <a:lstStyle/>
          <a:p>
            <a:pPr lvl="0" defTabSz="457200">
              <a:buClr>
                <a:prstClr val="black"/>
              </a:buClr>
              <a:defRPr/>
            </a:pPr>
            <a:r>
              <a:rPr kumimoji="0" lang="ja-JP" altLang="en-US" sz="1200" kern="0" dirty="0">
                <a:latin typeface="UD デジタル 教科書体 NK-R" panose="02020400000000000000" pitchFamily="18" charset="-128"/>
                <a:ea typeface="UD デジタル 教科書体 NK-R" panose="02020400000000000000" pitchFamily="18" charset="-128"/>
              </a:rPr>
              <a:t>自組織のありたい姿の実現に向けて顧客価値経営の視点から、下記の３項目を審査します</a:t>
            </a:r>
          </a:p>
          <a:p>
            <a:pPr lvl="0" defTabSz="457200">
              <a:spcBef>
                <a:spcPts val="300"/>
              </a:spcBef>
              <a:buClr>
                <a:prstClr val="black"/>
              </a:buClr>
              <a:defRPr/>
            </a:pPr>
            <a:r>
              <a:rPr kumimoji="0" lang="ja-JP" altLang="en-US" sz="1200" kern="0" dirty="0">
                <a:latin typeface="UD デジタル 教科書体 NK-R" panose="02020400000000000000" pitchFamily="18" charset="-128"/>
                <a:ea typeface="UD デジタル 教科書体 NK-R" panose="02020400000000000000" pitchFamily="18" charset="-128"/>
              </a:rPr>
              <a:t>① 戦略の実現可能性があること</a:t>
            </a:r>
          </a:p>
          <a:p>
            <a:pPr lvl="0" defTabSz="457200">
              <a:buClr>
                <a:prstClr val="black"/>
              </a:buClr>
              <a:defRPr/>
            </a:pPr>
            <a:r>
              <a:rPr kumimoji="0" lang="ja-JP" altLang="en-US" sz="1200" kern="0" dirty="0">
                <a:latin typeface="UD デジタル 教科書体 NK-R" panose="02020400000000000000" pitchFamily="18" charset="-128"/>
                <a:ea typeface="UD デジタル 教科書体 NK-R" panose="02020400000000000000" pitchFamily="18" charset="-128"/>
              </a:rPr>
              <a:t>② 事業の成長性に期待がもてること</a:t>
            </a:r>
          </a:p>
          <a:p>
            <a:pPr lvl="0" defTabSz="457200">
              <a:buClr>
                <a:prstClr val="black"/>
              </a:buClr>
              <a:defRPr/>
            </a:pPr>
            <a:r>
              <a:rPr kumimoji="0" lang="ja-JP" altLang="en-US" sz="1200" kern="0" dirty="0">
                <a:latin typeface="UD デジタル 教科書体 NK-R" panose="02020400000000000000" pitchFamily="18" charset="-128"/>
                <a:ea typeface="UD デジタル 教科書体 NK-R" panose="02020400000000000000" pitchFamily="18" charset="-128"/>
              </a:rPr>
              <a:t>③ 組織の継続性に問題が無いこと</a:t>
            </a:r>
          </a:p>
        </p:txBody>
      </p:sp>
      <p:sp>
        <p:nvSpPr>
          <p:cNvPr id="5" name="正方形/長方形 4">
            <a:extLst>
              <a:ext uri="{FF2B5EF4-FFF2-40B4-BE49-F238E27FC236}">
                <a16:creationId xmlns:a16="http://schemas.microsoft.com/office/drawing/2014/main" id="{A256B008-E82A-5CE2-95CA-97B40213E26B}"/>
              </a:ext>
            </a:extLst>
          </p:cNvPr>
          <p:cNvSpPr/>
          <p:nvPr/>
        </p:nvSpPr>
        <p:spPr>
          <a:xfrm>
            <a:off x="364151" y="4400985"/>
            <a:ext cx="5088892" cy="1569660"/>
          </a:xfrm>
          <a:prstGeom prst="rect">
            <a:avLst/>
          </a:prstGeom>
          <a:noFill/>
          <a:ln w="12700" cap="flat" cmpd="sng" algn="ctr">
            <a:noFill/>
            <a:prstDash val="solid"/>
            <a:miter lim="800000"/>
          </a:ln>
          <a:effectLst/>
        </p:spPr>
        <p:txBody>
          <a:bodyPr wrap="square" rtlCol="0" anchor="t" anchorCtr="0">
            <a:spAutoFit/>
          </a:bodyPr>
          <a:lstStyle/>
          <a:p>
            <a:pPr lvl="0" defTabSz="457200">
              <a:buClr>
                <a:prstClr val="black"/>
              </a:buClr>
              <a:defRPr/>
            </a:pPr>
            <a:r>
              <a:rPr kumimoji="0" lang="ja-JP" altLang="en-US" sz="1200" kern="0" dirty="0">
                <a:latin typeface="UD デジタル 教科書体 NK-R" panose="02020400000000000000" pitchFamily="18" charset="-128"/>
                <a:ea typeface="UD デジタル 教科書体 NK-R" panose="02020400000000000000" pitchFamily="18" charset="-128"/>
              </a:rPr>
              <a:t>資格確認 締切　　   ： 　８月</a:t>
            </a:r>
            <a:r>
              <a:rPr kumimoji="0" lang="en-US" altLang="ja-JP" sz="1200" kern="0" dirty="0">
                <a:latin typeface="UD デジタル 教科書体 NK-R" panose="02020400000000000000" pitchFamily="18" charset="-128"/>
                <a:ea typeface="UD デジタル 教科書体 NK-R" panose="02020400000000000000" pitchFamily="18" charset="-128"/>
              </a:rPr>
              <a:t>28</a:t>
            </a:r>
            <a:r>
              <a:rPr kumimoji="0" lang="ja-JP" altLang="en-US" sz="1200" kern="0" dirty="0">
                <a:latin typeface="UD デジタル 教科書体 NK-R" panose="02020400000000000000" pitchFamily="18" charset="-128"/>
                <a:ea typeface="UD デジタル 教科書体 NK-R" panose="02020400000000000000" pitchFamily="18" charset="-128"/>
              </a:rPr>
              <a:t>日（水）</a:t>
            </a:r>
          </a:p>
          <a:p>
            <a:pPr lvl="0" defTabSz="457200">
              <a:buClr>
                <a:prstClr val="black"/>
              </a:buClr>
              <a:defRPr/>
            </a:pPr>
            <a:r>
              <a:rPr kumimoji="0" lang="ja-JP" altLang="en-US" sz="1200" kern="0" dirty="0">
                <a:latin typeface="UD デジタル 教科書体 NK-R" panose="02020400000000000000" pitchFamily="18" charset="-128"/>
                <a:ea typeface="UD デジタル 教科書体 NK-R" panose="02020400000000000000" pitchFamily="18" charset="-128"/>
              </a:rPr>
              <a:t>申請書 締切　　　　　 ： １０月３１日（木）</a:t>
            </a:r>
          </a:p>
          <a:p>
            <a:pPr lvl="0" defTabSz="457200">
              <a:buClr>
                <a:prstClr val="black"/>
              </a:buClr>
              <a:defRPr/>
            </a:pPr>
            <a:r>
              <a:rPr kumimoji="0" lang="ja-JP" altLang="en-US" sz="1200" kern="0" dirty="0">
                <a:latin typeface="UD デジタル 教科書体 NK-R" panose="02020400000000000000" pitchFamily="18" charset="-128"/>
                <a:ea typeface="UD デジタル 教科書体 NK-R" panose="02020400000000000000" pitchFamily="18" charset="-128"/>
              </a:rPr>
              <a:t>審　　査                 ： １１月～</a:t>
            </a:r>
            <a:r>
              <a:rPr kumimoji="0" lang="en-US" altLang="ja-JP" sz="1200" kern="0" dirty="0">
                <a:latin typeface="UD デジタル 教科書体 NK-R" panose="02020400000000000000" pitchFamily="18" charset="-128"/>
                <a:ea typeface="UD デジタル 教科書体 NK-R" panose="02020400000000000000" pitchFamily="18" charset="-128"/>
              </a:rPr>
              <a:t>2025</a:t>
            </a:r>
            <a:r>
              <a:rPr kumimoji="0" lang="ja-JP" altLang="en-US" sz="1200" kern="0" dirty="0">
                <a:latin typeface="UD デジタル 教科書体 NK-R" panose="02020400000000000000" pitchFamily="18" charset="-128"/>
                <a:ea typeface="UD デジタル 教科書体 NK-R" panose="02020400000000000000" pitchFamily="18" charset="-128"/>
              </a:rPr>
              <a:t>年１月頃　</a:t>
            </a:r>
          </a:p>
          <a:p>
            <a:pPr lvl="0" defTabSz="457200">
              <a:buClr>
                <a:prstClr val="black"/>
              </a:buClr>
              <a:defRPr/>
            </a:pPr>
            <a:r>
              <a:rPr kumimoji="0" lang="ja-JP" altLang="en-US" sz="1200" kern="0" dirty="0">
                <a:latin typeface="UD デジタル 教科書体 NK-R" panose="02020400000000000000" pitchFamily="18" charset="-128"/>
                <a:ea typeface="UD デジタル 教科書体 NK-R" panose="02020400000000000000" pitchFamily="18" charset="-128"/>
              </a:rPr>
              <a:t>ﾄｯﾌﾟｲﾝﾀﾋﾞｭｰ 　　　　 ： １１月下旬以降</a:t>
            </a:r>
          </a:p>
          <a:p>
            <a:pPr lvl="0" defTabSz="457200">
              <a:buClr>
                <a:prstClr val="black"/>
              </a:buClr>
              <a:defRPr/>
            </a:pPr>
            <a:r>
              <a:rPr kumimoji="0" lang="ja-JP" altLang="en-US" sz="1200" kern="0" dirty="0">
                <a:latin typeface="UD デジタル 教科書体 NK-R" panose="02020400000000000000" pitchFamily="18" charset="-128"/>
                <a:ea typeface="UD デジタル 教科書体 NK-R" panose="02020400000000000000" pitchFamily="18" charset="-128"/>
              </a:rPr>
              <a:t>認証会議 　　　　　　　 ： </a:t>
            </a:r>
            <a:r>
              <a:rPr kumimoji="0" lang="en-US" altLang="ja-JP" sz="1200" kern="0" dirty="0">
                <a:latin typeface="UD デジタル 教科書体 NK-R" panose="02020400000000000000" pitchFamily="18" charset="-128"/>
                <a:ea typeface="UD デジタル 教科書体 NK-R" panose="02020400000000000000" pitchFamily="18" charset="-128"/>
              </a:rPr>
              <a:t>202</a:t>
            </a:r>
            <a:r>
              <a:rPr kumimoji="0" lang="ja-JP" altLang="en-US" sz="1200" kern="0" dirty="0">
                <a:latin typeface="UD デジタル 教科書体 NK-R" panose="02020400000000000000" pitchFamily="18" charset="-128"/>
                <a:ea typeface="UD デジタル 教科書体 NK-R" panose="02020400000000000000" pitchFamily="18" charset="-128"/>
              </a:rPr>
              <a:t>５年１月頃</a:t>
            </a:r>
          </a:p>
          <a:p>
            <a:pPr lvl="0" defTabSz="457200">
              <a:buClr>
                <a:prstClr val="black"/>
              </a:buClr>
              <a:defRPr/>
            </a:pPr>
            <a:r>
              <a:rPr kumimoji="0" lang="ja-JP" altLang="en-US" sz="1200" kern="0" dirty="0">
                <a:latin typeface="UD デジタル 教科書体 NK-R" panose="02020400000000000000" pitchFamily="18" charset="-128"/>
                <a:ea typeface="UD デジタル 教科書体 NK-R" panose="02020400000000000000" pitchFamily="18" charset="-128"/>
              </a:rPr>
              <a:t>認証組織発表　　　  ： ２０２５年２月頃</a:t>
            </a:r>
          </a:p>
          <a:p>
            <a:pPr lvl="0" defTabSz="457200">
              <a:buClr>
                <a:prstClr val="black"/>
              </a:buClr>
              <a:defRPr/>
            </a:pPr>
            <a:r>
              <a:rPr kumimoji="0" lang="ja-JP" altLang="en-US" sz="1200" kern="0" dirty="0">
                <a:latin typeface="UD デジタル 教科書体 NK-R" panose="02020400000000000000" pitchFamily="18" charset="-128"/>
                <a:ea typeface="UD デジタル 教科書体 NK-R" panose="02020400000000000000" pitchFamily="18" charset="-128"/>
              </a:rPr>
              <a:t>ﾌｨｰﾄﾞﾊﾞｯｸﾐｰﾃｨﾝｸﾞ： ２０２５年１月下旬以降</a:t>
            </a:r>
          </a:p>
          <a:p>
            <a:pPr lvl="0" defTabSz="457200">
              <a:buClr>
                <a:prstClr val="black"/>
              </a:buClr>
              <a:defRPr/>
            </a:pPr>
            <a:r>
              <a:rPr kumimoji="0" lang="ja-JP" altLang="en-US" sz="1200" kern="0" dirty="0">
                <a:latin typeface="UD デジタル 教科書体 NK-R" panose="02020400000000000000" pitchFamily="18" charset="-128"/>
                <a:ea typeface="UD デジタル 教科書体 NK-R" panose="02020400000000000000" pitchFamily="18" charset="-128"/>
              </a:rPr>
              <a:t>認証式                 ： </a:t>
            </a:r>
            <a:r>
              <a:rPr kumimoji="0" lang="en-US" altLang="ja-JP" sz="1200" kern="0" dirty="0">
                <a:latin typeface="UD デジタル 教科書体 NK-R" panose="02020400000000000000" pitchFamily="18" charset="-128"/>
                <a:ea typeface="UD デジタル 教科書体 NK-R" panose="02020400000000000000" pitchFamily="18" charset="-128"/>
              </a:rPr>
              <a:t>202</a:t>
            </a:r>
            <a:r>
              <a:rPr kumimoji="0" lang="ja-JP" altLang="en-US" sz="1200" kern="0" dirty="0">
                <a:latin typeface="UD デジタル 教科書体 NK-R" panose="02020400000000000000" pitchFamily="18" charset="-128"/>
                <a:ea typeface="UD デジタル 教科書体 NK-R" panose="02020400000000000000" pitchFamily="18" charset="-128"/>
              </a:rPr>
              <a:t>５年春頃</a:t>
            </a:r>
          </a:p>
        </p:txBody>
      </p:sp>
      <p:sp>
        <p:nvSpPr>
          <p:cNvPr id="6" name="正方形/長方形 5">
            <a:extLst>
              <a:ext uri="{FF2B5EF4-FFF2-40B4-BE49-F238E27FC236}">
                <a16:creationId xmlns:a16="http://schemas.microsoft.com/office/drawing/2014/main" id="{1FF457E3-7340-799F-CB98-8F4FF6CE2A3C}"/>
              </a:ext>
            </a:extLst>
          </p:cNvPr>
          <p:cNvSpPr/>
          <p:nvPr/>
        </p:nvSpPr>
        <p:spPr>
          <a:xfrm>
            <a:off x="364151" y="7515946"/>
            <a:ext cx="4877945" cy="505267"/>
          </a:xfrm>
          <a:prstGeom prst="rect">
            <a:avLst/>
          </a:prstGeom>
          <a:noFill/>
          <a:ln w="12700" cap="flat" cmpd="sng" algn="ctr">
            <a:noFill/>
            <a:prstDash val="solid"/>
            <a:miter lim="800000"/>
          </a:ln>
          <a:effectLst/>
        </p:spPr>
        <p:txBody>
          <a:bodyPr wrap="square" rtlCol="0" anchor="t" anchorCtr="0">
            <a:spAutoFit/>
          </a:bodyPr>
          <a:lstStyle/>
          <a:p>
            <a:pPr lvl="0" defTabSz="457200">
              <a:buClr>
                <a:prstClr val="black"/>
              </a:buClr>
              <a:defRPr/>
            </a:pPr>
            <a:r>
              <a:rPr kumimoji="0" lang="ja-JP" altLang="en-US" sz="1400" kern="0" dirty="0">
                <a:solidFill>
                  <a:prstClr val="black"/>
                </a:solidFill>
                <a:latin typeface="UD デジタル 教科書体 NK-R" panose="02020400000000000000" pitchFamily="18" charset="-128"/>
                <a:ea typeface="UD デジタル 教科書体 NK-R" panose="02020400000000000000" pitchFamily="18" charset="-128"/>
              </a:rPr>
              <a:t>　３３０</a:t>
            </a:r>
            <a:r>
              <a:rPr kumimoji="0" lang="en-US" altLang="ja-JP" sz="1400" kern="0" dirty="0">
                <a:solidFill>
                  <a:prstClr val="black"/>
                </a:solidFill>
                <a:latin typeface="UD デジタル 教科書体 NK-R" panose="02020400000000000000" pitchFamily="18" charset="-128"/>
                <a:ea typeface="UD デジタル 教科書体 NK-R" panose="02020400000000000000" pitchFamily="18" charset="-128"/>
              </a:rPr>
              <a:t>,000</a:t>
            </a:r>
            <a:r>
              <a:rPr kumimoji="0" lang="ja-JP" altLang="en-US" sz="1400" kern="0" dirty="0">
                <a:solidFill>
                  <a:prstClr val="black"/>
                </a:solidFill>
                <a:latin typeface="UD デジタル 教科書体 NK-R" panose="02020400000000000000" pitchFamily="18" charset="-128"/>
                <a:ea typeface="UD デジタル 教科書体 NK-R" panose="02020400000000000000" pitchFamily="18" charset="-128"/>
              </a:rPr>
              <a:t>円</a:t>
            </a:r>
            <a:r>
              <a:rPr kumimoji="0" lang="ja-JP" altLang="en-US" sz="1200" kern="0" dirty="0">
                <a:solidFill>
                  <a:prstClr val="black"/>
                </a:solidFill>
                <a:latin typeface="UD デジタル 教科書体 NK-R" panose="02020400000000000000" pitchFamily="18" charset="-128"/>
                <a:ea typeface="UD デジタル 教科書体 NK-R" panose="02020400000000000000" pitchFamily="18" charset="-128"/>
              </a:rPr>
              <a:t>（税込）</a:t>
            </a:r>
          </a:p>
          <a:p>
            <a:pPr lvl="0" defTabSz="457200">
              <a:spcBef>
                <a:spcPts val="100"/>
              </a:spcBef>
              <a:buClr>
                <a:prstClr val="black"/>
              </a:buClr>
              <a:defRPr/>
            </a:pPr>
            <a:r>
              <a:rPr kumimoji="0" lang="ja-JP" altLang="en-US" sz="1200" kern="0" dirty="0">
                <a:solidFill>
                  <a:prstClr val="black"/>
                </a:solidFill>
                <a:latin typeface="UD デジタル 教科書体 NK-R" panose="02020400000000000000" pitchFamily="18" charset="-128"/>
                <a:ea typeface="UD デジタル 教科書体 NK-R" panose="02020400000000000000" pitchFamily="18" charset="-128"/>
              </a:rPr>
              <a:t>　　</a:t>
            </a:r>
            <a:r>
              <a:rPr kumimoji="0" lang="en-US" altLang="ja-JP" sz="1000" kern="0" dirty="0">
                <a:solidFill>
                  <a:prstClr val="black"/>
                </a:solidFill>
                <a:latin typeface="UD デジタル 教科書体 NK-R" panose="02020400000000000000" pitchFamily="18" charset="-128"/>
                <a:ea typeface="UD デジタル 教科書体 NK-R" panose="02020400000000000000" pitchFamily="18" charset="-128"/>
              </a:rPr>
              <a:t>※</a:t>
            </a:r>
            <a:r>
              <a:rPr kumimoji="0" lang="ja-JP" altLang="en-US" sz="1000" kern="0" dirty="0">
                <a:solidFill>
                  <a:prstClr val="black"/>
                </a:solidFill>
                <a:latin typeface="UD デジタル 教科書体 NK-R" panose="02020400000000000000" pitchFamily="18" charset="-128"/>
                <a:ea typeface="UD デジタル 教科書体 NK-R" panose="02020400000000000000" pitchFamily="18" charset="-128"/>
              </a:rPr>
              <a:t>別途、審査チームの交通費を規定によりご請求させていただきます</a:t>
            </a:r>
          </a:p>
        </p:txBody>
      </p:sp>
      <p:sp>
        <p:nvSpPr>
          <p:cNvPr id="9" name="正方形/長方形 8">
            <a:extLst>
              <a:ext uri="{FF2B5EF4-FFF2-40B4-BE49-F238E27FC236}">
                <a16:creationId xmlns:a16="http://schemas.microsoft.com/office/drawing/2014/main" id="{469FAA89-D5F5-6457-F2E2-23215ED152B6}"/>
              </a:ext>
            </a:extLst>
          </p:cNvPr>
          <p:cNvSpPr/>
          <p:nvPr/>
        </p:nvSpPr>
        <p:spPr>
          <a:xfrm>
            <a:off x="271191" y="8619212"/>
            <a:ext cx="6314559" cy="1015663"/>
          </a:xfrm>
          <a:prstGeom prst="rect">
            <a:avLst/>
          </a:prstGeom>
          <a:noFill/>
          <a:ln w="12700" cap="flat" cmpd="sng" algn="ctr">
            <a:noFill/>
            <a:prstDash val="solid"/>
            <a:miter lim="800000"/>
          </a:ln>
          <a:effectLst/>
        </p:spPr>
        <p:txBody>
          <a:bodyPr wrap="square" rtlCol="0" anchor="t" anchorCtr="0">
            <a:spAutoFit/>
          </a:bodyPr>
          <a:lstStyle/>
          <a:p>
            <a:pPr lvl="0" defTabSz="457200">
              <a:defRPr/>
            </a:pPr>
            <a:r>
              <a:rPr kumimoji="0" lang="ja-JP" altLang="en-US" sz="1200" kern="0" dirty="0">
                <a:solidFill>
                  <a:srgbClr val="FF0000"/>
                </a:solidFill>
                <a:latin typeface="UD デジタル 教科書体 NK-R" panose="02020400000000000000" pitchFamily="18" charset="-128"/>
                <a:ea typeface="UD デジタル 教科書体 NK-R" panose="02020400000000000000" pitchFamily="18" charset="-128"/>
              </a:rPr>
              <a:t>　</a:t>
            </a:r>
            <a:r>
              <a:rPr kumimoji="0" lang="ja-JP" altLang="en-US" sz="1200" kern="0" dirty="0">
                <a:latin typeface="UD デジタル 教科書体 NK-R" panose="02020400000000000000" pitchFamily="18" charset="-128"/>
                <a:ea typeface="UD デジタル 教科書体 NK-R" panose="02020400000000000000" pitchFamily="18" charset="-128"/>
              </a:rPr>
              <a:t>日　程： ２０２４年７月８日（月）～</a:t>
            </a:r>
            <a:r>
              <a:rPr kumimoji="0" lang="en-US" altLang="ja-JP" sz="1200" kern="0" dirty="0">
                <a:latin typeface="UD デジタル 教科書体 NK-R" panose="02020400000000000000" pitchFamily="18" charset="-128"/>
                <a:ea typeface="UD デジタル 教科書体 NK-R" panose="02020400000000000000" pitchFamily="18" charset="-128"/>
              </a:rPr>
              <a:t>7</a:t>
            </a:r>
            <a:r>
              <a:rPr kumimoji="0" lang="ja-JP" altLang="en-US" sz="1200" kern="0" dirty="0">
                <a:latin typeface="UD デジタル 教科書体 NK-R" panose="02020400000000000000" pitchFamily="18" charset="-128"/>
                <a:ea typeface="UD デジタル 教科書体 NK-R" panose="02020400000000000000" pitchFamily="18" charset="-128"/>
              </a:rPr>
              <a:t>月</a:t>
            </a:r>
            <a:r>
              <a:rPr kumimoji="0" lang="en-US" altLang="ja-JP" sz="1200" kern="0" dirty="0">
                <a:latin typeface="UD デジタル 教科書体 NK-R" panose="02020400000000000000" pitchFamily="18" charset="-128"/>
                <a:ea typeface="UD デジタル 教科書体 NK-R" panose="02020400000000000000" pitchFamily="18" charset="-128"/>
              </a:rPr>
              <a:t>11</a:t>
            </a:r>
            <a:r>
              <a:rPr kumimoji="0" lang="ja-JP" altLang="en-US" sz="1200" kern="0" dirty="0">
                <a:latin typeface="UD デジタル 教科書体 NK-R" panose="02020400000000000000" pitchFamily="18" charset="-128"/>
                <a:ea typeface="UD デジタル 教科書体 NK-R" panose="02020400000000000000" pitchFamily="18" charset="-128"/>
              </a:rPr>
              <a:t>日（木）で</a:t>
            </a:r>
            <a:r>
              <a:rPr kumimoji="0" lang="en-US" altLang="ja-JP" sz="1200" kern="0" dirty="0">
                <a:latin typeface="UD デジタル 教科書体 NK-R" panose="02020400000000000000" pitchFamily="18" charset="-128"/>
                <a:ea typeface="UD デジタル 教科書体 NK-R" panose="02020400000000000000" pitchFamily="18" charset="-128"/>
              </a:rPr>
              <a:t>1</a:t>
            </a:r>
            <a:r>
              <a:rPr kumimoji="0" lang="ja-JP" altLang="en-US" sz="1200" kern="0" dirty="0">
                <a:latin typeface="UD デジタル 教科書体 NK-R" panose="02020400000000000000" pitchFamily="18" charset="-128"/>
                <a:ea typeface="UD デジタル 教科書体 NK-R" panose="02020400000000000000" pitchFamily="18" charset="-128"/>
              </a:rPr>
              <a:t>時間半程度　　</a:t>
            </a:r>
            <a:r>
              <a:rPr kumimoji="0" lang="en-US" altLang="ja-JP" sz="1200" kern="0" dirty="0">
                <a:latin typeface="UD デジタル 教科書体 NK-R" panose="02020400000000000000" pitchFamily="18" charset="-128"/>
                <a:ea typeface="UD デジタル 教科書体 NK-R" panose="02020400000000000000" pitchFamily="18" charset="-128"/>
              </a:rPr>
              <a:t>※</a:t>
            </a:r>
            <a:r>
              <a:rPr kumimoji="0" lang="ja-JP" altLang="en-US" sz="1200" kern="0" dirty="0">
                <a:latin typeface="UD デジタル 教科書体 NK-R" panose="02020400000000000000" pitchFamily="18" charset="-128"/>
                <a:ea typeface="UD デジタル 教科書体 NK-R" panose="02020400000000000000" pitchFamily="18" charset="-128"/>
              </a:rPr>
              <a:t>個別に調整いたします。　　　　　　　</a:t>
            </a:r>
            <a:endParaRPr kumimoji="0" lang="en-US" altLang="ja-JP" sz="1200" kern="0" dirty="0">
              <a:latin typeface="UD デジタル 教科書体 NK-R" panose="02020400000000000000" pitchFamily="18" charset="-128"/>
              <a:ea typeface="UD デジタル 教科書体 NK-R" panose="02020400000000000000" pitchFamily="18" charset="-128"/>
            </a:endParaRPr>
          </a:p>
          <a:p>
            <a:pPr lvl="0" defTabSz="457200">
              <a:defRPr/>
            </a:pPr>
            <a:r>
              <a:rPr kumimoji="0" lang="ja-JP" altLang="en-US" sz="1200" kern="0" dirty="0">
                <a:latin typeface="UD デジタル 教科書体 NK-R" panose="02020400000000000000" pitchFamily="18" charset="-128"/>
                <a:ea typeface="UD デジタル 教科書体 NK-R" panose="02020400000000000000" pitchFamily="18" charset="-128"/>
              </a:rPr>
              <a:t>　方　法： オンライン方式（</a:t>
            </a:r>
            <a:r>
              <a:rPr kumimoji="0" lang="en-US" altLang="ja-JP" sz="1200" kern="0" dirty="0">
                <a:latin typeface="UD デジタル 教科書体 NK-R" panose="02020400000000000000" pitchFamily="18" charset="-128"/>
                <a:ea typeface="UD デジタル 教科書体 NK-R" panose="02020400000000000000" pitchFamily="18" charset="-128"/>
              </a:rPr>
              <a:t>ZOOM</a:t>
            </a:r>
            <a:r>
              <a:rPr kumimoji="0" lang="ja-JP" altLang="en-US" sz="1200" kern="0" dirty="0">
                <a:latin typeface="UD デジタル 教科書体 NK-R" panose="02020400000000000000" pitchFamily="18" charset="-128"/>
                <a:ea typeface="UD デジタル 教科書体 NK-R" panose="02020400000000000000" pitchFamily="18" charset="-128"/>
              </a:rPr>
              <a:t>）で開催</a:t>
            </a:r>
          </a:p>
          <a:p>
            <a:pPr lvl="0" defTabSz="457200">
              <a:defRPr/>
            </a:pPr>
            <a:r>
              <a:rPr kumimoji="0" lang="ja-JP" altLang="en-US" sz="1200" kern="0" dirty="0">
                <a:latin typeface="UD デジタル 教科書体 NK-R" panose="02020400000000000000" pitchFamily="18" charset="-128"/>
                <a:ea typeface="UD デジタル 教科書体 NK-R" panose="02020400000000000000" pitchFamily="18" charset="-128"/>
              </a:rPr>
              <a:t>　費　用： </a:t>
            </a:r>
            <a:r>
              <a:rPr kumimoji="0" lang="ja-JP" altLang="en-US" sz="1200" b="1" kern="0" dirty="0">
                <a:latin typeface="UD デジタル 教科書体 NK-R" panose="02020400000000000000" pitchFamily="18" charset="-128"/>
                <a:ea typeface="UD デジタル 教科書体 NK-R" panose="02020400000000000000" pitchFamily="18" charset="-128"/>
              </a:rPr>
              <a:t>無料</a:t>
            </a:r>
          </a:p>
          <a:p>
            <a:pPr lvl="0" defTabSz="457200">
              <a:defRPr/>
            </a:pPr>
            <a:r>
              <a:rPr kumimoji="0" lang="ja-JP" altLang="en-US" sz="1200" kern="0" dirty="0">
                <a:latin typeface="UD デジタル 教科書体 NK-R" panose="02020400000000000000" pitchFamily="18" charset="-128"/>
                <a:ea typeface="UD デジタル 教科書体 NK-R" panose="02020400000000000000" pitchFamily="18" charset="-128"/>
              </a:rPr>
              <a:t>　申　込： 参加申込書のご提出をお願いします。</a:t>
            </a:r>
            <a:endParaRPr kumimoji="0" lang="en-US" altLang="ja-JP" sz="1200" kern="0" dirty="0">
              <a:latin typeface="UD デジタル 教科書体 NK-R" panose="02020400000000000000" pitchFamily="18" charset="-128"/>
              <a:ea typeface="UD デジタル 教科書体 NK-R" panose="02020400000000000000" pitchFamily="18" charset="-128"/>
            </a:endParaRPr>
          </a:p>
          <a:p>
            <a:pPr lvl="0" defTabSz="457200">
              <a:defRPr/>
            </a:pPr>
            <a:r>
              <a:rPr kumimoji="0" lang="ja-JP" altLang="en-US" sz="1200" kern="0" dirty="0">
                <a:latin typeface="UD デジタル 教科書体 NK-R" panose="02020400000000000000" pitchFamily="18" charset="-128"/>
                <a:ea typeface="UD デジタル 教科書体 NK-R" panose="02020400000000000000" pitchFamily="18" charset="-128"/>
              </a:rPr>
              <a:t>　　　　　　　</a:t>
            </a:r>
            <a:r>
              <a:rPr kumimoji="0" lang="ja-JP" altLang="en-US" sz="1200" u="sng" kern="0" dirty="0">
                <a:latin typeface="UD デジタル 教科書体 NK-R" panose="02020400000000000000" pitchFamily="18" charset="-128"/>
                <a:ea typeface="UD デジタル 教科書体 NK-R" panose="02020400000000000000" pitchFamily="18" charset="-128"/>
              </a:rPr>
              <a:t>　</a:t>
            </a:r>
            <a:r>
              <a:rPr kumimoji="0" lang="en-US" altLang="ja-JP" sz="1200" u="sng" kern="0" dirty="0">
                <a:latin typeface="UD デジタル 教科書体 NK-R" panose="02020400000000000000" pitchFamily="18" charset="-128"/>
                <a:ea typeface="UD デジタル 教科書体 NK-R" panose="02020400000000000000" pitchFamily="18" charset="-128"/>
              </a:rPr>
              <a:t>※</a:t>
            </a:r>
            <a:r>
              <a:rPr kumimoji="0" lang="ja-JP" altLang="en-US" sz="1200" u="sng" kern="0" dirty="0">
                <a:latin typeface="UD デジタル 教科書体 NK-R" panose="02020400000000000000" pitchFamily="18" charset="-128"/>
                <a:ea typeface="UD デジタル 教科書体 NK-R" panose="02020400000000000000" pitchFamily="18" charset="-128"/>
              </a:rPr>
              <a:t>上記の日程でのご都合が難しい場合も、別途個別で設定させて頂きます</a:t>
            </a:r>
            <a:endParaRPr kumimoji="0" lang="en-US" altLang="ja-JP" sz="1200" u="sng" kern="0" dirty="0">
              <a:latin typeface="UD デジタル 教科書体 NK-R" panose="02020400000000000000" pitchFamily="18" charset="-128"/>
              <a:ea typeface="UD デジタル 教科書体 NK-R" panose="02020400000000000000" pitchFamily="18" charset="-128"/>
            </a:endParaRPr>
          </a:p>
        </p:txBody>
      </p:sp>
      <p:sp>
        <p:nvSpPr>
          <p:cNvPr id="10" name="正方形/長方形 9">
            <a:extLst>
              <a:ext uri="{FF2B5EF4-FFF2-40B4-BE49-F238E27FC236}">
                <a16:creationId xmlns:a16="http://schemas.microsoft.com/office/drawing/2014/main" id="{E0FBDE05-AC47-ACF3-4960-E31FF4B8FD30}"/>
              </a:ext>
            </a:extLst>
          </p:cNvPr>
          <p:cNvSpPr/>
          <p:nvPr/>
        </p:nvSpPr>
        <p:spPr>
          <a:xfrm>
            <a:off x="1888545" y="13449"/>
            <a:ext cx="3620278" cy="6463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a:solidFill>
                  <a:schemeClr val="tx1"/>
                </a:solidFill>
                <a:latin typeface="UD デジタル 教科書体 NK-R" panose="02020400000000000000" pitchFamily="18" charset="-128"/>
                <a:ea typeface="UD デジタル 教科書体 NK-R" panose="02020400000000000000" pitchFamily="18" charset="-128"/>
              </a:rPr>
              <a:t>202</a:t>
            </a:r>
            <a:r>
              <a:rPr lang="ja-JP" altLang="en-US" sz="2400" dirty="0">
                <a:solidFill>
                  <a:schemeClr val="tx1"/>
                </a:solidFill>
                <a:latin typeface="UD デジタル 教科書体 NK-R" panose="02020400000000000000" pitchFamily="18" charset="-128"/>
                <a:ea typeface="UD デジタル 教科書体 NK-R" panose="02020400000000000000" pitchFamily="18" charset="-128"/>
              </a:rPr>
              <a:t>４</a:t>
            </a:r>
            <a:r>
              <a:rPr kumimoji="1" lang="ja-JP" altLang="en-US" sz="2400" dirty="0">
                <a:solidFill>
                  <a:schemeClr val="tx1"/>
                </a:solidFill>
                <a:latin typeface="UD デジタル 教科書体 NK-R" panose="02020400000000000000" pitchFamily="18" charset="-128"/>
                <a:ea typeface="UD デジタル 教科書体 NK-R" panose="02020400000000000000" pitchFamily="18" charset="-128"/>
              </a:rPr>
              <a:t>年度　募集</a:t>
            </a:r>
            <a:r>
              <a:rPr lang="ja-JP" altLang="en-US" sz="2400" dirty="0">
                <a:solidFill>
                  <a:schemeClr val="tx1"/>
                </a:solidFill>
                <a:latin typeface="UD デジタル 教科書体 NK-R" panose="02020400000000000000" pitchFamily="18" charset="-128"/>
                <a:ea typeface="UD デジタル 教科書体 NK-R" panose="02020400000000000000" pitchFamily="18" charset="-128"/>
              </a:rPr>
              <a:t>概要</a:t>
            </a:r>
            <a:endParaRPr kumimoji="1" lang="ja-JP" altLang="en-US" sz="2400"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11" name="正方形/長方形 10">
            <a:extLst>
              <a:ext uri="{FF2B5EF4-FFF2-40B4-BE49-F238E27FC236}">
                <a16:creationId xmlns:a16="http://schemas.microsoft.com/office/drawing/2014/main" id="{98FE1654-03F0-0398-AB7D-1C76F1206913}"/>
              </a:ext>
            </a:extLst>
          </p:cNvPr>
          <p:cNvSpPr/>
          <p:nvPr/>
        </p:nvSpPr>
        <p:spPr>
          <a:xfrm>
            <a:off x="271191" y="1486757"/>
            <a:ext cx="1818060" cy="3477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a:solidFill>
                  <a:schemeClr val="tx1"/>
                </a:solidFill>
                <a:latin typeface="UD デジタル 教科書体 NK-R" panose="02020400000000000000" pitchFamily="18" charset="-128"/>
                <a:ea typeface="UD デジタル 教科書体 NK-R" panose="02020400000000000000" pitchFamily="18" charset="-128"/>
              </a:rPr>
              <a:t>プログラム概要</a:t>
            </a:r>
            <a:endParaRPr kumimoji="1" lang="ja-JP" altLang="en-US" sz="2000"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15" name="正方形/長方形 14">
            <a:extLst>
              <a:ext uri="{FF2B5EF4-FFF2-40B4-BE49-F238E27FC236}">
                <a16:creationId xmlns:a16="http://schemas.microsoft.com/office/drawing/2014/main" id="{F04B9187-0752-32B2-08C7-C11AC5D5C047}"/>
              </a:ext>
            </a:extLst>
          </p:cNvPr>
          <p:cNvSpPr/>
          <p:nvPr/>
        </p:nvSpPr>
        <p:spPr>
          <a:xfrm>
            <a:off x="274546" y="2648359"/>
            <a:ext cx="1314972" cy="3389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dirty="0">
                <a:solidFill>
                  <a:schemeClr val="tx1"/>
                </a:solidFill>
                <a:latin typeface="UD デジタル 教科書体 NK-R" panose="02020400000000000000" pitchFamily="18" charset="-128"/>
                <a:ea typeface="UD デジタル 教科書体 NK-R" panose="02020400000000000000" pitchFamily="18" charset="-128"/>
              </a:rPr>
              <a:t>審査基準</a:t>
            </a:r>
          </a:p>
        </p:txBody>
      </p:sp>
      <p:sp>
        <p:nvSpPr>
          <p:cNvPr id="17" name="正方形/長方形 16">
            <a:extLst>
              <a:ext uri="{FF2B5EF4-FFF2-40B4-BE49-F238E27FC236}">
                <a16:creationId xmlns:a16="http://schemas.microsoft.com/office/drawing/2014/main" id="{013603B4-2246-8B0C-8B7A-90BA5127905B}"/>
              </a:ext>
            </a:extLst>
          </p:cNvPr>
          <p:cNvSpPr/>
          <p:nvPr/>
        </p:nvSpPr>
        <p:spPr>
          <a:xfrm>
            <a:off x="244755" y="3981272"/>
            <a:ext cx="1528795" cy="3389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a:solidFill>
                  <a:schemeClr val="tx1"/>
                </a:solidFill>
                <a:latin typeface="UD デジタル 教科書体 NK-R" panose="02020400000000000000" pitchFamily="18" charset="-128"/>
                <a:ea typeface="UD デジタル 教科書体 NK-R" panose="02020400000000000000" pitchFamily="18" charset="-128"/>
              </a:rPr>
              <a:t>審査の流れ</a:t>
            </a:r>
            <a:endParaRPr kumimoji="1" lang="ja-JP" altLang="en-US" sz="2000"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18" name="正方形/長方形 17">
            <a:extLst>
              <a:ext uri="{FF2B5EF4-FFF2-40B4-BE49-F238E27FC236}">
                <a16:creationId xmlns:a16="http://schemas.microsoft.com/office/drawing/2014/main" id="{98EF052F-F3EF-1170-7D2A-ED9F70B1C6D6}"/>
              </a:ext>
            </a:extLst>
          </p:cNvPr>
          <p:cNvSpPr/>
          <p:nvPr/>
        </p:nvSpPr>
        <p:spPr>
          <a:xfrm>
            <a:off x="287778" y="7091841"/>
            <a:ext cx="1314972" cy="3389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a:solidFill>
                  <a:schemeClr val="tx1"/>
                </a:solidFill>
                <a:latin typeface="UD デジタル 教科書体 NK-R" panose="02020400000000000000" pitchFamily="18" charset="-128"/>
                <a:ea typeface="UD デジタル 教科書体 NK-R" panose="02020400000000000000" pitchFamily="18" charset="-128"/>
              </a:rPr>
              <a:t>申請費用</a:t>
            </a:r>
            <a:endParaRPr kumimoji="1" lang="ja-JP" altLang="en-US" sz="2000"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20" name="正方形/長方形 19">
            <a:extLst>
              <a:ext uri="{FF2B5EF4-FFF2-40B4-BE49-F238E27FC236}">
                <a16:creationId xmlns:a16="http://schemas.microsoft.com/office/drawing/2014/main" id="{616505AA-7FFC-6FD3-FBAC-89FC211AD07A}"/>
              </a:ext>
            </a:extLst>
          </p:cNvPr>
          <p:cNvSpPr/>
          <p:nvPr/>
        </p:nvSpPr>
        <p:spPr>
          <a:xfrm>
            <a:off x="244755" y="8106344"/>
            <a:ext cx="4543988" cy="4360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a:solidFill>
                  <a:schemeClr val="tx1"/>
                </a:solidFill>
                <a:latin typeface="UD デジタル 教科書体 NK-R" panose="02020400000000000000" pitchFamily="18" charset="-128"/>
                <a:ea typeface="UD デジタル 教科書体 NK-R" panose="02020400000000000000" pitchFamily="18" charset="-128"/>
              </a:rPr>
              <a:t> 説明会のご案内　</a:t>
            </a:r>
            <a:r>
              <a:rPr kumimoji="1" lang="en-US" altLang="ja-JP" sz="1200" dirty="0">
                <a:solidFill>
                  <a:schemeClr val="tx1"/>
                </a:solidFill>
                <a:latin typeface="UD デジタル 教科書体 NK-R" panose="02020400000000000000" pitchFamily="18" charset="-128"/>
                <a:ea typeface="UD デジタル 教科書体 NK-R" panose="02020400000000000000" pitchFamily="18" charset="-128"/>
              </a:rPr>
              <a:t>※</a:t>
            </a:r>
            <a:r>
              <a:rPr kumimoji="1" lang="ja-JP" altLang="en-US" sz="1200" dirty="0">
                <a:solidFill>
                  <a:schemeClr val="tx1"/>
                </a:solidFill>
                <a:latin typeface="UD デジタル 教科書体 NK-R" panose="02020400000000000000" pitchFamily="18" charset="-128"/>
                <a:ea typeface="UD デジタル 教科書体 NK-R" panose="02020400000000000000" pitchFamily="18" charset="-128"/>
              </a:rPr>
              <a:t>説明会のみのご参加も可能です</a:t>
            </a:r>
          </a:p>
        </p:txBody>
      </p:sp>
      <p:sp>
        <p:nvSpPr>
          <p:cNvPr id="14" name="正方形/長方形 13">
            <a:extLst>
              <a:ext uri="{FF2B5EF4-FFF2-40B4-BE49-F238E27FC236}">
                <a16:creationId xmlns:a16="http://schemas.microsoft.com/office/drawing/2014/main" id="{64C4AEC4-53F8-73FA-8563-EA064F630888}"/>
              </a:ext>
            </a:extLst>
          </p:cNvPr>
          <p:cNvSpPr/>
          <p:nvPr/>
        </p:nvSpPr>
        <p:spPr>
          <a:xfrm>
            <a:off x="363216" y="9634100"/>
            <a:ext cx="6670935" cy="959779"/>
          </a:xfrm>
          <a:prstGeom prst="rect">
            <a:avLst/>
          </a:prstGeom>
          <a:solidFill>
            <a:schemeClr val="bg1"/>
          </a:solidFill>
          <a:ln w="12700" cap="flat" cmpd="sng" algn="ctr">
            <a:solidFill>
              <a:schemeClr val="tx1"/>
            </a:solidFill>
            <a:prstDash val="sysDot"/>
            <a:miter lim="800000"/>
          </a:ln>
          <a:effectLst/>
        </p:spPr>
        <p:txBody>
          <a:bodyPr rtlCol="0" anchor="ctr"/>
          <a:lstStyle/>
          <a:p>
            <a:pPr marL="0" marR="0" lvl="0" indent="0" defTabSz="457200" eaLnBrk="1" fontAlgn="auto" latinLnBrk="0" hangingPunct="1">
              <a:lnSpc>
                <a:spcPct val="100000"/>
              </a:lnSpc>
              <a:spcBef>
                <a:spcPts val="0"/>
              </a:spcBef>
              <a:spcAft>
                <a:spcPts val="0"/>
              </a:spcAft>
              <a:buClr>
                <a:prstClr val="black"/>
              </a:buClr>
              <a:buSzTx/>
              <a:buFontTx/>
              <a:buNone/>
              <a:tabLst/>
              <a:defRPr/>
            </a:pPr>
            <a:r>
              <a:rPr kumimoji="0" lang="ja-JP" altLang="en-US" sz="1400" kern="0" dirty="0">
                <a:latin typeface="UD デジタル 教科書体 NK-R" panose="02020400000000000000" pitchFamily="18" charset="-128"/>
                <a:ea typeface="UD デジタル 教科書体 NK-R" panose="02020400000000000000" pitchFamily="18" charset="-128"/>
              </a:rPr>
              <a:t>お問合せ先　</a:t>
            </a:r>
            <a:endParaRPr kumimoji="0" lang="en-US" altLang="ja-JP" sz="1400" kern="0" dirty="0">
              <a:latin typeface="UD デジタル 教科書体 NK-R" panose="02020400000000000000" pitchFamily="18" charset="-128"/>
              <a:ea typeface="UD デジタル 教科書体 NK-R" panose="02020400000000000000" pitchFamily="18" charset="-128"/>
            </a:endParaRPr>
          </a:p>
          <a:p>
            <a:pPr marL="0" marR="0" lvl="0" indent="0" defTabSz="457200" eaLnBrk="1" fontAlgn="auto" latinLnBrk="0" hangingPunct="1">
              <a:lnSpc>
                <a:spcPct val="100000"/>
              </a:lnSpc>
              <a:spcBef>
                <a:spcPts val="0"/>
              </a:spcBef>
              <a:spcAft>
                <a:spcPts val="0"/>
              </a:spcAft>
              <a:buClr>
                <a:prstClr val="black"/>
              </a:buClr>
              <a:buSzTx/>
              <a:buFontTx/>
              <a:buNone/>
              <a:tabLst/>
              <a:defRPr/>
            </a:pPr>
            <a:r>
              <a:rPr kumimoji="0" lang="ja-JP" altLang="en-US" sz="1400" b="0" i="0" u="none" strike="noStrike" kern="0" cap="none" spc="0" normalizeH="0" baseline="0" noProof="0" dirty="0">
                <a:ln>
                  <a:noFill/>
                </a:ln>
                <a:effectLst/>
                <a:uLnTx/>
                <a:uFillTx/>
                <a:latin typeface="UD デジタル 教科書体 NK-R" panose="02020400000000000000" pitchFamily="18" charset="-128"/>
                <a:ea typeface="UD デジタル 教科書体 NK-R" panose="02020400000000000000" pitchFamily="18" charset="-128"/>
              </a:rPr>
              <a:t>関西経営品質賞　事務局　担当　揚倉（あげくら）・</a:t>
            </a:r>
            <a:r>
              <a:rPr kumimoji="0" lang="ja-JP" altLang="en-US" sz="1400" kern="0" dirty="0">
                <a:latin typeface="UD デジタル 教科書体 NK-R" panose="02020400000000000000" pitchFamily="18" charset="-128"/>
                <a:ea typeface="UD デジタル 教科書体 NK-R" panose="02020400000000000000" pitchFamily="18" charset="-128"/>
              </a:rPr>
              <a:t>川島</a:t>
            </a:r>
            <a:endParaRPr kumimoji="0" lang="en-US" altLang="ja-JP" sz="1400" b="0" i="0" u="none" strike="noStrike" kern="0" cap="none" spc="0" normalizeH="0" baseline="0" noProof="0" dirty="0">
              <a:ln>
                <a:noFill/>
              </a:ln>
              <a:effectLst/>
              <a:uLnTx/>
              <a:uFillTx/>
              <a:latin typeface="UD デジタル 教科書体 NK-R" panose="02020400000000000000" pitchFamily="18" charset="-128"/>
              <a:ea typeface="UD デジタル 教科書体 NK-R" panose="02020400000000000000" pitchFamily="18" charset="-128"/>
            </a:endParaRPr>
          </a:p>
          <a:p>
            <a:pPr marL="0" marR="0" lvl="0" indent="0" defTabSz="457200" eaLnBrk="1" fontAlgn="auto" latinLnBrk="0" hangingPunct="1">
              <a:lnSpc>
                <a:spcPct val="100000"/>
              </a:lnSpc>
              <a:spcBef>
                <a:spcPts val="0"/>
              </a:spcBef>
              <a:spcAft>
                <a:spcPts val="0"/>
              </a:spcAft>
              <a:buClr>
                <a:prstClr val="black"/>
              </a:buClr>
              <a:buSzTx/>
              <a:buFontTx/>
              <a:buNone/>
              <a:tabLst/>
              <a:defRPr/>
            </a:pPr>
            <a:r>
              <a:rPr kumimoji="0" lang="en-US" altLang="ja-JP" sz="1400" b="0" i="0" u="none" strike="noStrike" kern="0" cap="none" spc="0" normalizeH="0" baseline="0" noProof="0" dirty="0">
                <a:ln>
                  <a:noFill/>
                </a:ln>
                <a:effectLst/>
                <a:uLnTx/>
                <a:uFillTx/>
                <a:latin typeface="UD デジタル 教科書体 NK-R" panose="02020400000000000000" pitchFamily="18" charset="-128"/>
                <a:ea typeface="UD デジタル 教科書体 NK-R" panose="02020400000000000000" pitchFamily="18" charset="-128"/>
              </a:rPr>
              <a:t>TEL</a:t>
            </a:r>
            <a:r>
              <a:rPr kumimoji="0" lang="ja-JP" altLang="en-US" sz="1400" b="0" i="0" u="none" strike="noStrike" kern="0" cap="none" spc="0" normalizeH="0" baseline="0" noProof="0" dirty="0">
                <a:ln>
                  <a:noFill/>
                </a:ln>
                <a:effectLst/>
                <a:uLnTx/>
                <a:uFillTx/>
                <a:latin typeface="UD デジタル 教科書体 NK-R" panose="02020400000000000000" pitchFamily="18" charset="-128"/>
                <a:ea typeface="UD デジタル 教科書体 NK-R" panose="02020400000000000000" pitchFamily="18" charset="-128"/>
              </a:rPr>
              <a:t>：</a:t>
            </a:r>
            <a:r>
              <a:rPr kumimoji="0" lang="en-US" altLang="ja-JP" sz="1400" b="0" i="0" u="none" strike="noStrike" kern="0" cap="none" spc="0" normalizeH="0" baseline="0" noProof="0" dirty="0">
                <a:ln>
                  <a:noFill/>
                </a:ln>
                <a:effectLst/>
                <a:uLnTx/>
                <a:uFillTx/>
                <a:latin typeface="UD デジタル 教科書体 NK-R" panose="02020400000000000000" pitchFamily="18" charset="-128"/>
                <a:ea typeface="UD デジタル 教科書体 NK-R" panose="02020400000000000000" pitchFamily="18" charset="-128"/>
              </a:rPr>
              <a:t>06</a:t>
            </a:r>
            <a:r>
              <a:rPr kumimoji="0" lang="ja-JP" altLang="en-US" sz="1400" b="0" i="0" u="none" strike="noStrike" kern="0" cap="none" spc="0" normalizeH="0" baseline="0" noProof="0" dirty="0">
                <a:ln>
                  <a:noFill/>
                </a:ln>
                <a:effectLst/>
                <a:uLnTx/>
                <a:uFillTx/>
                <a:latin typeface="UD デジタル 教科書体 NK-R" panose="02020400000000000000" pitchFamily="18" charset="-128"/>
                <a:ea typeface="UD デジタル 教科書体 NK-R" panose="02020400000000000000" pitchFamily="18" charset="-128"/>
              </a:rPr>
              <a:t>－</a:t>
            </a:r>
            <a:r>
              <a:rPr kumimoji="0" lang="en-US" altLang="ja-JP" sz="1400" b="0" i="0" u="none" strike="noStrike" kern="0" cap="none" spc="0" normalizeH="0" baseline="0" noProof="0" dirty="0">
                <a:ln>
                  <a:noFill/>
                </a:ln>
                <a:effectLst/>
                <a:uLnTx/>
                <a:uFillTx/>
                <a:latin typeface="UD デジタル 教科書体 NK-R" panose="02020400000000000000" pitchFamily="18" charset="-128"/>
                <a:ea typeface="UD デジタル 教科書体 NK-R" panose="02020400000000000000" pitchFamily="18" charset="-128"/>
              </a:rPr>
              <a:t>6444</a:t>
            </a:r>
            <a:r>
              <a:rPr kumimoji="0" lang="ja-JP" altLang="en-US" sz="1400" b="0" i="0" u="none" strike="noStrike" kern="0" cap="none" spc="0" normalizeH="0" baseline="0" noProof="0" dirty="0">
                <a:ln>
                  <a:noFill/>
                </a:ln>
                <a:effectLst/>
                <a:uLnTx/>
                <a:uFillTx/>
                <a:latin typeface="UD デジタル 教科書体 NK-R" panose="02020400000000000000" pitchFamily="18" charset="-128"/>
                <a:ea typeface="UD デジタル 教科書体 NK-R" panose="02020400000000000000" pitchFamily="18" charset="-128"/>
              </a:rPr>
              <a:t>－</a:t>
            </a:r>
            <a:r>
              <a:rPr kumimoji="0" lang="en-US" altLang="ja-JP" sz="1400" b="0" i="0" u="none" strike="noStrike" kern="0" cap="none" spc="0" normalizeH="0" baseline="0" noProof="0" dirty="0">
                <a:ln>
                  <a:noFill/>
                </a:ln>
                <a:effectLst/>
                <a:uLnTx/>
                <a:uFillTx/>
                <a:latin typeface="UD デジタル 教科書体 NK-R" panose="02020400000000000000" pitchFamily="18" charset="-128"/>
                <a:ea typeface="UD デジタル 教科書体 NK-R" panose="02020400000000000000" pitchFamily="18" charset="-128"/>
              </a:rPr>
              <a:t>6464</a:t>
            </a:r>
            <a:r>
              <a:rPr kumimoji="0" lang="ja-JP" altLang="en-US" sz="1400" b="0" i="0" u="none" strike="noStrike" kern="0" cap="none" spc="0" normalizeH="0" baseline="0" noProof="0" dirty="0">
                <a:ln>
                  <a:noFill/>
                </a:ln>
                <a:effectLst/>
                <a:uLnTx/>
                <a:uFillTx/>
                <a:latin typeface="UD デジタル 教科書体 NK-R" panose="02020400000000000000" pitchFamily="18" charset="-128"/>
                <a:ea typeface="UD デジタル 教科書体 NK-R" panose="02020400000000000000" pitchFamily="18" charset="-128"/>
              </a:rPr>
              <a:t>　　</a:t>
            </a:r>
            <a:r>
              <a:rPr kumimoji="0" lang="en-US" altLang="ja-JP" sz="1400" b="0" i="0" u="none" strike="noStrike" kern="0" cap="none" spc="0" normalizeH="0" baseline="0" noProof="0" dirty="0">
                <a:ln>
                  <a:noFill/>
                </a:ln>
                <a:effectLst/>
                <a:uLnTx/>
                <a:uFillTx/>
                <a:latin typeface="UD デジタル 教科書体 NK-R" panose="02020400000000000000" pitchFamily="18" charset="-128"/>
                <a:ea typeface="UD デジタル 教科書体 NK-R" panose="02020400000000000000" pitchFamily="18" charset="-128"/>
              </a:rPr>
              <a:t>E</a:t>
            </a:r>
            <a:r>
              <a:rPr kumimoji="0" lang="en-US" altLang="ja-JP" sz="1400" kern="0" dirty="0">
                <a:latin typeface="UD デジタル 教科書体 NK-R" panose="02020400000000000000" pitchFamily="18" charset="-128"/>
                <a:ea typeface="UD デジタル 教科書体 NK-R" panose="02020400000000000000" pitchFamily="18" charset="-128"/>
              </a:rPr>
              <a:t>-mail</a:t>
            </a:r>
            <a:r>
              <a:rPr kumimoji="0" lang="ja-JP" altLang="en-US" sz="1400" kern="0" dirty="0">
                <a:latin typeface="UD デジタル 教科書体 NK-R" panose="02020400000000000000" pitchFamily="18" charset="-128"/>
                <a:ea typeface="UD デジタル 教科書体 NK-R" panose="02020400000000000000" pitchFamily="18" charset="-128"/>
              </a:rPr>
              <a:t>： </a:t>
            </a:r>
            <a:r>
              <a:rPr kumimoji="0" lang="en-US" altLang="ja-JP" sz="1400" kern="0" dirty="0">
                <a:latin typeface="UD デジタル 教科書体 NK-R" panose="02020400000000000000" pitchFamily="18" charset="-128"/>
                <a:ea typeface="UD デジタル 教科書体 NK-R" panose="02020400000000000000" pitchFamily="18" charset="-128"/>
                <a:hlinkClick r:id="rId2">
                  <a:extLst>
                    <a:ext uri="{A12FA001-AC4F-418D-AE19-62706E023703}">
                      <ahyp:hlinkClr xmlns:ahyp="http://schemas.microsoft.com/office/drawing/2018/hyperlinkcolor" val="tx"/>
                    </a:ext>
                  </a:extLst>
                </a:hlinkClick>
              </a:rPr>
              <a:t>agekura@kpcnet.or.jp</a:t>
            </a:r>
            <a:r>
              <a:rPr kumimoji="0" lang="en-US" altLang="ja-JP" sz="1400" kern="0" dirty="0">
                <a:latin typeface="UD デジタル 教科書体 NK-R" panose="02020400000000000000" pitchFamily="18" charset="-128"/>
                <a:ea typeface="UD デジタル 教科書体 NK-R" panose="02020400000000000000" pitchFamily="18" charset="-128"/>
              </a:rPr>
              <a:t> (</a:t>
            </a:r>
            <a:r>
              <a:rPr kumimoji="0" lang="ja-JP" altLang="en-US" sz="1400" kern="0" dirty="0">
                <a:latin typeface="UD デジタル 教科書体 NK-R" panose="02020400000000000000" pitchFamily="18" charset="-128"/>
                <a:ea typeface="UD デジタル 教科書体 NK-R" panose="02020400000000000000" pitchFamily="18" charset="-128"/>
              </a:rPr>
              <a:t>揚倉</a:t>
            </a:r>
            <a:r>
              <a:rPr kumimoji="0" lang="en-US" altLang="ja-JP" sz="1400" kern="0" dirty="0">
                <a:latin typeface="UD デジタル 教科書体 NK-R" panose="02020400000000000000" pitchFamily="18" charset="-128"/>
                <a:ea typeface="UD デジタル 教科書体 NK-R" panose="02020400000000000000" pitchFamily="18" charset="-128"/>
              </a:rPr>
              <a:t>)</a:t>
            </a:r>
            <a:r>
              <a:rPr kumimoji="0" lang="ja-JP" altLang="en-US" sz="1400" b="0" i="0" u="none" strike="noStrike" kern="0" cap="none" spc="0" normalizeH="0" baseline="0" noProof="0" dirty="0">
                <a:ln>
                  <a:noFill/>
                </a:ln>
                <a:effectLst/>
                <a:uLnTx/>
                <a:uFillTx/>
                <a:latin typeface="UD デジタル 教科書体 NK-R" panose="02020400000000000000" pitchFamily="18" charset="-128"/>
                <a:ea typeface="UD デジタル 教科書体 NK-R" panose="02020400000000000000" pitchFamily="18" charset="-128"/>
              </a:rPr>
              <a:t>　　</a:t>
            </a:r>
            <a:endParaRPr kumimoji="0" lang="en-US" altLang="ja-JP" sz="1400" b="0" i="0" u="none" strike="noStrike" kern="0" cap="none" spc="0" normalizeH="0" baseline="0" noProof="0" dirty="0">
              <a:ln>
                <a:noFill/>
              </a:ln>
              <a:effectLst/>
              <a:uLnTx/>
              <a:uFillTx/>
              <a:latin typeface="UD デジタル 教科書体 NK-R" panose="02020400000000000000" pitchFamily="18" charset="-128"/>
              <a:ea typeface="UD デジタル 教科書体 NK-R" panose="02020400000000000000" pitchFamily="18" charset="-128"/>
            </a:endParaRPr>
          </a:p>
        </p:txBody>
      </p:sp>
      <p:sp>
        <p:nvSpPr>
          <p:cNvPr id="8" name="正方形/長方形 7">
            <a:extLst>
              <a:ext uri="{FF2B5EF4-FFF2-40B4-BE49-F238E27FC236}">
                <a16:creationId xmlns:a16="http://schemas.microsoft.com/office/drawing/2014/main" id="{94979AD8-E472-FB9C-79B7-2C5359787370}"/>
              </a:ext>
            </a:extLst>
          </p:cNvPr>
          <p:cNvSpPr/>
          <p:nvPr/>
        </p:nvSpPr>
        <p:spPr>
          <a:xfrm>
            <a:off x="250059" y="687738"/>
            <a:ext cx="1818060" cy="3477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a:solidFill>
                  <a:schemeClr val="tx1"/>
                </a:solidFill>
                <a:latin typeface="UD デジタル 教科書体 NK-R" panose="02020400000000000000" pitchFamily="18" charset="-128"/>
                <a:ea typeface="UD デジタル 教科書体 NK-R" panose="02020400000000000000" pitchFamily="18" charset="-128"/>
              </a:rPr>
              <a:t>申請</a:t>
            </a:r>
            <a:r>
              <a:rPr kumimoji="1" lang="ja-JP" altLang="en-US" sz="2000" dirty="0">
                <a:solidFill>
                  <a:schemeClr val="tx1"/>
                </a:solidFill>
                <a:latin typeface="UD デジタル 教科書体 NK-R" panose="02020400000000000000" pitchFamily="18" charset="-128"/>
                <a:ea typeface="UD デジタル 教科書体 NK-R" panose="02020400000000000000" pitchFamily="18" charset="-128"/>
              </a:rPr>
              <a:t>にあたって</a:t>
            </a:r>
          </a:p>
        </p:txBody>
      </p:sp>
      <p:sp>
        <p:nvSpPr>
          <p:cNvPr id="12" name="正方形/長方形 11">
            <a:extLst>
              <a:ext uri="{FF2B5EF4-FFF2-40B4-BE49-F238E27FC236}">
                <a16:creationId xmlns:a16="http://schemas.microsoft.com/office/drawing/2014/main" id="{ED24B18A-04C8-457E-C5D0-3E9B36F7387A}"/>
              </a:ext>
            </a:extLst>
          </p:cNvPr>
          <p:cNvSpPr/>
          <p:nvPr/>
        </p:nvSpPr>
        <p:spPr>
          <a:xfrm>
            <a:off x="364151" y="1128901"/>
            <a:ext cx="6832959" cy="276999"/>
          </a:xfrm>
          <a:prstGeom prst="rect">
            <a:avLst/>
          </a:prstGeom>
          <a:noFill/>
          <a:ln w="12700" cap="flat" cmpd="sng" algn="ctr">
            <a:noFill/>
            <a:prstDash val="solid"/>
            <a:miter lim="800000"/>
          </a:ln>
          <a:effectLst/>
        </p:spPr>
        <p:txBody>
          <a:bodyPr wrap="square" rtlCol="0" anchor="t" anchorCtr="0">
            <a:spAutoFit/>
          </a:bodyPr>
          <a:lstStyle/>
          <a:p>
            <a:pPr lvl="0" defTabSz="457200">
              <a:buClr>
                <a:prstClr val="black"/>
              </a:buClr>
              <a:defRPr/>
            </a:pPr>
            <a:r>
              <a:rPr kumimoji="0" lang="ja-JP" altLang="en-US" sz="1200" kern="0" dirty="0">
                <a:latin typeface="UD デジタル 教科書体 NK-R" panose="02020400000000000000" pitchFamily="18" charset="-128"/>
                <a:ea typeface="UD デジタル 教科書体 NK-R" panose="02020400000000000000" pitchFamily="18" charset="-128"/>
              </a:rPr>
              <a:t>● </a:t>
            </a:r>
            <a:r>
              <a:rPr kumimoji="0" lang="en-US" altLang="ja-JP" sz="1200" b="1" kern="0" dirty="0">
                <a:latin typeface="UD デジタル 教科書体 NK-R" panose="02020400000000000000" pitchFamily="18" charset="-128"/>
                <a:ea typeface="UD デジタル 教科書体 NK-R" panose="02020400000000000000" pitchFamily="18" charset="-128"/>
              </a:rPr>
              <a:t>『 202</a:t>
            </a:r>
            <a:r>
              <a:rPr kumimoji="0" lang="ja-JP" altLang="en-US" sz="1200" b="1" kern="0" dirty="0">
                <a:latin typeface="UD デジタル 教科書体 NK-R" panose="02020400000000000000" pitchFamily="18" charset="-128"/>
                <a:ea typeface="UD デジタル 教科書体 NK-R" panose="02020400000000000000" pitchFamily="18" charset="-128"/>
              </a:rPr>
              <a:t>４年版　顧客価値経営ガイドライン </a:t>
            </a:r>
            <a:r>
              <a:rPr kumimoji="0" lang="en-US" altLang="ja-JP" sz="1200" b="1" kern="0" dirty="0">
                <a:latin typeface="UD デジタル 教科書体 NK-R" panose="02020400000000000000" pitchFamily="18" charset="-128"/>
                <a:ea typeface="UD デジタル 教科書体 NK-R" panose="02020400000000000000" pitchFamily="18" charset="-128"/>
              </a:rPr>
              <a:t>』</a:t>
            </a:r>
            <a:r>
              <a:rPr kumimoji="0" lang="ja-JP" altLang="en-US" sz="1200" kern="0" dirty="0">
                <a:latin typeface="UD デジタル 教科書体 NK-R" panose="02020400000000000000" pitchFamily="18" charset="-128"/>
                <a:ea typeface="UD デジタル 教科書体 NK-R" panose="02020400000000000000" pitchFamily="18" charset="-128"/>
              </a:rPr>
              <a:t>の内容に基づき、書類等をご記入頂きます</a:t>
            </a:r>
            <a:endParaRPr kumimoji="0" lang="en-US" altLang="ja-JP" sz="1200" kern="0" dirty="0">
              <a:latin typeface="UD デジタル 教科書体 NK-R" panose="02020400000000000000" pitchFamily="18" charset="-128"/>
              <a:ea typeface="UD デジタル 教科書体 NK-R" panose="02020400000000000000" pitchFamily="18" charset="-128"/>
            </a:endParaRPr>
          </a:p>
        </p:txBody>
      </p:sp>
      <p:sp>
        <p:nvSpPr>
          <p:cNvPr id="4" name="正方形/長方形 3">
            <a:extLst>
              <a:ext uri="{FF2B5EF4-FFF2-40B4-BE49-F238E27FC236}">
                <a16:creationId xmlns:a16="http://schemas.microsoft.com/office/drawing/2014/main" id="{0CF111E4-14E1-2F37-FD03-435F835E96BF}"/>
              </a:ext>
            </a:extLst>
          </p:cNvPr>
          <p:cNvSpPr/>
          <p:nvPr/>
        </p:nvSpPr>
        <p:spPr>
          <a:xfrm>
            <a:off x="287778" y="6044537"/>
            <a:ext cx="2022314" cy="3389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latin typeface="UD デジタル 教科書体 NK-R" panose="02020400000000000000" pitchFamily="18" charset="-128"/>
                <a:ea typeface="UD デジタル 教科書体 NK-R" panose="02020400000000000000" pitchFamily="18" charset="-128"/>
              </a:rPr>
              <a:t>認証会議　委員</a:t>
            </a:r>
            <a:endParaRPr kumimoji="1" lang="en-US" altLang="ja-JP" sz="1400"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7" name="正方形/長方形 6">
            <a:extLst>
              <a:ext uri="{FF2B5EF4-FFF2-40B4-BE49-F238E27FC236}">
                <a16:creationId xmlns:a16="http://schemas.microsoft.com/office/drawing/2014/main" id="{7F29A06A-3BC9-7FE1-73D1-98DB7C2DE777}"/>
              </a:ext>
            </a:extLst>
          </p:cNvPr>
          <p:cNvSpPr/>
          <p:nvPr/>
        </p:nvSpPr>
        <p:spPr>
          <a:xfrm>
            <a:off x="287778" y="6462895"/>
            <a:ext cx="5619777" cy="523220"/>
          </a:xfrm>
          <a:prstGeom prst="rect">
            <a:avLst/>
          </a:prstGeom>
          <a:noFill/>
          <a:ln w="12700" cap="flat" cmpd="sng" algn="ctr">
            <a:noFill/>
            <a:prstDash val="solid"/>
            <a:miter lim="800000"/>
          </a:ln>
          <a:effectLst/>
        </p:spPr>
        <p:txBody>
          <a:bodyPr wrap="square" rtlCol="0" anchor="t" anchorCtr="0">
            <a:spAutoFit/>
          </a:bodyPr>
          <a:lstStyle/>
          <a:p>
            <a:pPr lvl="0" defTabSz="457200">
              <a:buClr>
                <a:prstClr val="black"/>
              </a:buClr>
              <a:defRPr/>
            </a:pPr>
            <a:r>
              <a:rPr kumimoji="0" lang="ja-JP" altLang="en-US" sz="1200" kern="0" dirty="0">
                <a:solidFill>
                  <a:prstClr val="black"/>
                </a:solidFill>
                <a:latin typeface="UD デジタル 教科書体 NK-R" panose="02020400000000000000" pitchFamily="18" charset="-128"/>
                <a:ea typeface="UD デジタル 教科書体 NK-R" panose="02020400000000000000" pitchFamily="18" charset="-128"/>
              </a:rPr>
              <a:t>　</a:t>
            </a:r>
            <a:r>
              <a:rPr kumimoji="0" lang="zh-CN" altLang="en-US" sz="1400" kern="0" dirty="0">
                <a:solidFill>
                  <a:prstClr val="black"/>
                </a:solidFill>
                <a:latin typeface="UD デジタル 教科書体 NK-R" panose="02020400000000000000" pitchFamily="18" charset="-128"/>
                <a:ea typeface="UD デジタル 教科書体 NK-R" panose="02020400000000000000" pitchFamily="18" charset="-128"/>
              </a:rPr>
              <a:t>神戸大学大学院  経営学研究科 教授</a:t>
            </a:r>
            <a:r>
              <a:rPr kumimoji="0" lang="ja-JP" altLang="en-US" sz="1400" kern="0" dirty="0">
                <a:solidFill>
                  <a:prstClr val="black"/>
                </a:solidFill>
                <a:latin typeface="UD デジタル 教科書体 NK-R" panose="02020400000000000000" pitchFamily="18" charset="-128"/>
                <a:ea typeface="UD デジタル 教科書体 NK-R" panose="02020400000000000000" pitchFamily="18" charset="-128"/>
              </a:rPr>
              <a:t>　　　　　　　　　　　　　　　　栗木　　　　契</a:t>
            </a:r>
            <a:endParaRPr kumimoji="0" lang="en-US" altLang="zh-CN" sz="1400" kern="0" dirty="0">
              <a:solidFill>
                <a:prstClr val="black"/>
              </a:solidFill>
              <a:latin typeface="UD デジタル 教科書体 NK-R" panose="02020400000000000000" pitchFamily="18" charset="-128"/>
              <a:ea typeface="UD デジタル 教科書体 NK-R" panose="02020400000000000000" pitchFamily="18" charset="-128"/>
            </a:endParaRPr>
          </a:p>
          <a:p>
            <a:pPr lvl="0" defTabSz="457200">
              <a:buClr>
                <a:prstClr val="black"/>
              </a:buClr>
              <a:defRPr/>
            </a:pPr>
            <a:r>
              <a:rPr kumimoji="0" lang="ja-JP" altLang="en-US" sz="1400" kern="0" dirty="0">
                <a:solidFill>
                  <a:prstClr val="black"/>
                </a:solidFill>
                <a:latin typeface="UD デジタル 教科書体 NK-R" panose="02020400000000000000" pitchFamily="18" charset="-128"/>
                <a:ea typeface="UD デジタル 教科書体 NK-R" panose="02020400000000000000" pitchFamily="18" charset="-128"/>
              </a:rPr>
              <a:t>　</a:t>
            </a:r>
            <a:r>
              <a:rPr kumimoji="0" lang="zh-CN" altLang="en-US" sz="1400" kern="0" dirty="0">
                <a:solidFill>
                  <a:prstClr val="black"/>
                </a:solidFill>
                <a:latin typeface="UD デジタル 教科書体 NK-R" panose="02020400000000000000" pitchFamily="18" charset="-128"/>
                <a:ea typeface="UD デジタル 教科書体 NK-R" panose="02020400000000000000" pitchFamily="18" charset="-128"/>
              </a:rPr>
              <a:t>神戸大学大学院  経営学研究科 教授</a:t>
            </a:r>
            <a:r>
              <a:rPr kumimoji="0" lang="ja-JP" altLang="en-US" sz="1400" kern="0" dirty="0">
                <a:solidFill>
                  <a:prstClr val="black"/>
                </a:solidFill>
                <a:latin typeface="UD デジタル 教科書体 NK-R" panose="02020400000000000000" pitchFamily="18" charset="-128"/>
                <a:ea typeface="UD デジタル 教科書体 NK-R" panose="02020400000000000000" pitchFamily="18" charset="-128"/>
              </a:rPr>
              <a:t>　　　　　　　　　　　　　　　　原田　　　　勉</a:t>
            </a:r>
            <a:endParaRPr kumimoji="0" lang="zh-CN" altLang="en-US" sz="1400" kern="0" dirty="0">
              <a:solidFill>
                <a:prstClr val="black"/>
              </a:solidFill>
              <a:latin typeface="UD デジタル 教科書体 NK-R" panose="02020400000000000000" pitchFamily="18" charset="-128"/>
              <a:ea typeface="UD デジタル 教科書体 NK-R" panose="02020400000000000000" pitchFamily="18" charset="-128"/>
            </a:endParaRPr>
          </a:p>
        </p:txBody>
      </p:sp>
    </p:spTree>
    <p:extLst>
      <p:ext uri="{BB962C8B-B14F-4D97-AF65-F5344CB8AC3E}">
        <p14:creationId xmlns:p14="http://schemas.microsoft.com/office/powerpoint/2010/main" val="2411827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97FACBFA-8E2B-6DF1-2DA2-88B6800C19C6}"/>
              </a:ext>
            </a:extLst>
          </p:cNvPr>
          <p:cNvSpPr/>
          <p:nvPr/>
        </p:nvSpPr>
        <p:spPr>
          <a:xfrm>
            <a:off x="329813" y="495993"/>
            <a:ext cx="7051218" cy="1547533"/>
          </a:xfrm>
          <a:prstGeom prst="rect">
            <a:avLst/>
          </a:prstGeom>
          <a:noFill/>
          <a:ln>
            <a:solidFill>
              <a:schemeClr val="tx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1400" b="1" dirty="0">
                <a:solidFill>
                  <a:sysClr val="windowText" lastClr="000000"/>
                </a:solidFill>
                <a:highlight>
                  <a:srgbClr val="C0C0C0"/>
                </a:highlight>
                <a:latin typeface="UD デジタル 教科書体 NK-R" panose="02020400000000000000" pitchFamily="18" charset="-128"/>
                <a:ea typeface="UD デジタル 教科書体 NK-R" panose="02020400000000000000" pitchFamily="18" charset="-128"/>
              </a:rPr>
              <a:t>社会福祉法法人旭長寿の森 </a:t>
            </a:r>
            <a:r>
              <a:rPr lang="ja-JP" altLang="en-US" sz="1000" b="1" dirty="0">
                <a:solidFill>
                  <a:sysClr val="windowText" lastClr="000000"/>
                </a:solidFill>
                <a:highlight>
                  <a:srgbClr val="C0C0C0"/>
                </a:highlight>
                <a:latin typeface="UD デジタル 教科書体 NK-R" panose="02020400000000000000" pitchFamily="18" charset="-128"/>
                <a:ea typeface="UD デジタル 教科書体 NK-R" panose="02020400000000000000" pitchFamily="18" charset="-128"/>
              </a:rPr>
              <a:t>（大阪市旭区）</a:t>
            </a:r>
            <a:endParaRPr kumimoji="1" lang="en-US" altLang="ja-JP" sz="1000" b="1" dirty="0">
              <a:solidFill>
                <a:sysClr val="windowText" lastClr="000000"/>
              </a:solidFill>
              <a:highlight>
                <a:srgbClr val="C0C0C0"/>
              </a:highlight>
              <a:latin typeface="UD デジタル 教科書体 NK-R" panose="02020400000000000000" pitchFamily="18" charset="-128"/>
              <a:ea typeface="UD デジタル 教科書体 NK-R" panose="02020400000000000000" pitchFamily="18" charset="-128"/>
            </a:endParaRPr>
          </a:p>
          <a:p>
            <a:pPr>
              <a:spcBef>
                <a:spcPts val="300"/>
              </a:spcBef>
            </a:pPr>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＜概要＞</a:t>
            </a:r>
            <a:endParaRPr kumimoji="1" lang="en-US" altLang="ja-JP" sz="1100" dirty="0">
              <a:solidFill>
                <a:sysClr val="windowText" lastClr="000000"/>
              </a:solidFill>
              <a:latin typeface="UD デジタル 教科書体 NK-R" panose="02020400000000000000" pitchFamily="18" charset="-128"/>
              <a:ea typeface="UD デジタル 教科書体 NK-R" panose="02020400000000000000" pitchFamily="18" charset="-128"/>
            </a:endParaRPr>
          </a:p>
          <a:p>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事業内容： 介護老人福祉施設・通所介護・短期入所・居宅介護支援・</a:t>
            </a:r>
            <a:endParaRPr kumimoji="1" lang="en-US" altLang="ja-JP" sz="1100" dirty="0">
              <a:solidFill>
                <a:sysClr val="windowText" lastClr="000000"/>
              </a:solidFill>
              <a:latin typeface="UD デジタル 教科書体 NK-R" panose="02020400000000000000" pitchFamily="18" charset="-128"/>
              <a:ea typeface="UD デジタル 教科書体 NK-R" panose="02020400000000000000" pitchFamily="18" charset="-128"/>
            </a:endParaRPr>
          </a:p>
          <a:p>
            <a:r>
              <a:rPr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　　　　　　　　　 </a:t>
            </a:r>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介護付き有料老人ホーム・サービス付き高齢者住宅の運営</a:t>
            </a:r>
            <a:endParaRPr kumimoji="1" lang="en-US" altLang="ja-JP" sz="1100" dirty="0">
              <a:solidFill>
                <a:sysClr val="windowText" lastClr="000000"/>
              </a:solidFill>
              <a:latin typeface="UD デジタル 教科書体 NK-R" panose="02020400000000000000" pitchFamily="18" charset="-128"/>
              <a:ea typeface="UD デジタル 教科書体 NK-R" panose="02020400000000000000" pitchFamily="18" charset="-128"/>
            </a:endParaRPr>
          </a:p>
          <a:p>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売 上 高　： </a:t>
            </a:r>
            <a:r>
              <a:rPr kumimoji="1" lang="en-US" altLang="ja-JP" sz="1100" dirty="0">
                <a:solidFill>
                  <a:sysClr val="windowText" lastClr="000000"/>
                </a:solidFill>
                <a:latin typeface="UD デジタル 教科書体 NK-R" panose="02020400000000000000" pitchFamily="18" charset="-128"/>
                <a:ea typeface="UD デジタル 教科書体 NK-R" panose="02020400000000000000" pitchFamily="18" charset="-128"/>
              </a:rPr>
              <a:t>1</a:t>
            </a:r>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１</a:t>
            </a:r>
            <a:r>
              <a:rPr kumimoji="1" lang="en-US" altLang="ja-JP" sz="1100" dirty="0">
                <a:solidFill>
                  <a:sysClr val="windowText" lastClr="000000"/>
                </a:solidFill>
                <a:latin typeface="UD デジタル 教科書体 NK-R" panose="02020400000000000000" pitchFamily="18" charset="-128"/>
                <a:ea typeface="UD デジタル 教科書体 NK-R" panose="02020400000000000000" pitchFamily="18" charset="-128"/>
              </a:rPr>
              <a:t>.6</a:t>
            </a:r>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億円（</a:t>
            </a:r>
            <a:r>
              <a:rPr kumimoji="1" lang="en-US" altLang="ja-JP" sz="1100" dirty="0">
                <a:solidFill>
                  <a:sysClr val="windowText" lastClr="000000"/>
                </a:solidFill>
                <a:latin typeface="UD デジタル 教科書体 NK-R" panose="02020400000000000000" pitchFamily="18" charset="-128"/>
                <a:ea typeface="UD デジタル 教科書体 NK-R" panose="02020400000000000000" pitchFamily="18" charset="-128"/>
              </a:rPr>
              <a:t>202</a:t>
            </a:r>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０年度）　社員数</a:t>
            </a:r>
            <a:r>
              <a:rPr kumimoji="1" lang="en-US" altLang="ja-JP" sz="1100" dirty="0">
                <a:solidFill>
                  <a:sysClr val="windowText" lastClr="000000"/>
                </a:solidFill>
                <a:latin typeface="UD デジタル 教科書体 NK-R" panose="02020400000000000000" pitchFamily="18" charset="-128"/>
                <a:ea typeface="UD デジタル 教科書体 NK-R" panose="02020400000000000000" pitchFamily="18" charset="-128"/>
              </a:rPr>
              <a:t>: 233</a:t>
            </a:r>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名（受賞時）</a:t>
            </a:r>
            <a:endParaRPr kumimoji="1" lang="en-US" altLang="ja-JP" sz="1100" dirty="0">
              <a:solidFill>
                <a:sysClr val="windowText" lastClr="000000"/>
              </a:solidFill>
              <a:latin typeface="UD デジタル 教科書体 NK-R" panose="02020400000000000000" pitchFamily="18" charset="-128"/>
              <a:ea typeface="UD デジタル 教科書体 NK-R" panose="02020400000000000000" pitchFamily="18" charset="-128"/>
            </a:endParaRPr>
          </a:p>
          <a:p>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＜主な評価ポイント＞</a:t>
            </a:r>
            <a:endParaRPr kumimoji="1" lang="en-US" altLang="ja-JP" sz="1100" dirty="0">
              <a:solidFill>
                <a:sysClr val="windowText" lastClr="000000"/>
              </a:solidFill>
              <a:latin typeface="UD デジタル 教科書体 NK-R" panose="02020400000000000000" pitchFamily="18" charset="-128"/>
              <a:ea typeface="UD デジタル 教科書体 NK-R" panose="02020400000000000000" pitchFamily="18" charset="-128"/>
            </a:endParaRPr>
          </a:p>
          <a:p>
            <a:r>
              <a:rPr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①</a:t>
            </a:r>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介護サービスにおける、特徴を有した食事提供などのオーダーメイドサービスの提供</a:t>
            </a:r>
          </a:p>
          <a:p>
            <a:r>
              <a:rPr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②</a:t>
            </a:r>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地域エールセンターを通じた地域住民への貢献と地域ブランド力の向上</a:t>
            </a:r>
          </a:p>
          <a:p>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　</a:t>
            </a:r>
          </a:p>
        </p:txBody>
      </p:sp>
      <p:sp>
        <p:nvSpPr>
          <p:cNvPr id="8" name="正方形/長方形 7">
            <a:extLst>
              <a:ext uri="{FF2B5EF4-FFF2-40B4-BE49-F238E27FC236}">
                <a16:creationId xmlns:a16="http://schemas.microsoft.com/office/drawing/2014/main" id="{DB95C99D-2D41-245F-3B0C-F424408CB8EB}"/>
              </a:ext>
            </a:extLst>
          </p:cNvPr>
          <p:cNvSpPr/>
          <p:nvPr/>
        </p:nvSpPr>
        <p:spPr>
          <a:xfrm>
            <a:off x="336397" y="5634519"/>
            <a:ext cx="7051217" cy="1656397"/>
          </a:xfrm>
          <a:prstGeom prst="rect">
            <a:avLst/>
          </a:prstGeom>
          <a:noFill/>
          <a:ln>
            <a:solidFill>
              <a:schemeClr val="tx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kumimoji="1" lang="ja-JP" altLang="en-US" sz="1400" b="1" dirty="0">
                <a:solidFill>
                  <a:sysClr val="windowText" lastClr="000000"/>
                </a:solidFill>
                <a:highlight>
                  <a:srgbClr val="C0C0C0"/>
                </a:highlight>
                <a:latin typeface="UD デジタル 教科書体 NK-R" panose="02020400000000000000" pitchFamily="18" charset="-128"/>
                <a:ea typeface="UD デジタル 教科書体 NK-R" panose="02020400000000000000" pitchFamily="18" charset="-128"/>
              </a:rPr>
              <a:t>株式会社保研オフィス　</a:t>
            </a:r>
            <a:r>
              <a:rPr kumimoji="1" lang="ja-JP" altLang="en-US" sz="1000" b="1" dirty="0">
                <a:solidFill>
                  <a:sysClr val="windowText" lastClr="000000"/>
                </a:solidFill>
                <a:highlight>
                  <a:srgbClr val="C0C0C0"/>
                </a:highlight>
                <a:latin typeface="UD デジタル 教科書体 NK-R" panose="02020400000000000000" pitchFamily="18" charset="-128"/>
                <a:ea typeface="UD デジタル 教科書体 NK-R" panose="02020400000000000000" pitchFamily="18" charset="-128"/>
              </a:rPr>
              <a:t>（大阪府堺市）</a:t>
            </a:r>
            <a:endParaRPr kumimoji="1" lang="en-US" altLang="ja-JP" sz="1000" dirty="0">
              <a:solidFill>
                <a:sysClr val="windowText" lastClr="000000"/>
              </a:solidFill>
              <a:latin typeface="UD デジタル 教科書体 NK-R" panose="02020400000000000000" pitchFamily="18" charset="-128"/>
              <a:ea typeface="UD デジタル 教科書体 NK-R" panose="02020400000000000000" pitchFamily="18" charset="-128"/>
            </a:endParaRPr>
          </a:p>
          <a:p>
            <a:pPr>
              <a:spcBef>
                <a:spcPts val="300"/>
              </a:spcBef>
            </a:pPr>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＜概要＞</a:t>
            </a:r>
            <a:endParaRPr kumimoji="1" lang="en-US" altLang="ja-JP" sz="1100" dirty="0">
              <a:solidFill>
                <a:sysClr val="windowText" lastClr="000000"/>
              </a:solidFill>
              <a:latin typeface="UD デジタル 教科書体 NK-R" panose="02020400000000000000" pitchFamily="18" charset="-128"/>
              <a:ea typeface="UD デジタル 教科書体 NK-R" panose="02020400000000000000" pitchFamily="18" charset="-128"/>
            </a:endParaRPr>
          </a:p>
          <a:p>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事業内容： 保険代理業</a:t>
            </a:r>
            <a:endParaRPr kumimoji="1" lang="en-US" altLang="ja-JP" sz="1100" dirty="0">
              <a:solidFill>
                <a:sysClr val="windowText" lastClr="000000"/>
              </a:solidFill>
              <a:latin typeface="UD デジタル 教科書体 NK-R" panose="02020400000000000000" pitchFamily="18" charset="-128"/>
              <a:ea typeface="UD デジタル 教科書体 NK-R" panose="02020400000000000000" pitchFamily="18" charset="-128"/>
            </a:endParaRPr>
          </a:p>
          <a:p>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売 上 高　： </a:t>
            </a:r>
            <a:r>
              <a:rPr kumimoji="1" lang="en-US" altLang="ja-JP" sz="1100" dirty="0">
                <a:solidFill>
                  <a:sysClr val="windowText" lastClr="000000"/>
                </a:solidFill>
                <a:latin typeface="UD デジタル 教科書体 NK-R" panose="02020400000000000000" pitchFamily="18" charset="-128"/>
                <a:ea typeface="UD デジタル 教科書体 NK-R" panose="02020400000000000000" pitchFamily="18" charset="-128"/>
              </a:rPr>
              <a:t>1</a:t>
            </a:r>
            <a:r>
              <a:rPr lang="en-US" altLang="ja-JP" sz="1100" dirty="0">
                <a:solidFill>
                  <a:sysClr val="windowText" lastClr="000000"/>
                </a:solidFill>
                <a:latin typeface="UD デジタル 教科書体 NK-R" panose="02020400000000000000" pitchFamily="18" charset="-128"/>
                <a:ea typeface="UD デジタル 教科書体 NK-R" panose="02020400000000000000" pitchFamily="18" charset="-128"/>
              </a:rPr>
              <a:t>.</a:t>
            </a:r>
            <a:r>
              <a:rPr kumimoji="1" lang="en-US" altLang="ja-JP" sz="1100" dirty="0">
                <a:solidFill>
                  <a:sysClr val="windowText" lastClr="000000"/>
                </a:solidFill>
                <a:latin typeface="UD デジタル 教科書体 NK-R" panose="02020400000000000000" pitchFamily="18" charset="-128"/>
                <a:ea typeface="UD デジタル 教科書体 NK-R" panose="02020400000000000000" pitchFamily="18" charset="-128"/>
              </a:rPr>
              <a:t>9</a:t>
            </a:r>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億円（</a:t>
            </a:r>
            <a:r>
              <a:rPr kumimoji="1" lang="en-US" altLang="ja-JP" sz="1100" dirty="0">
                <a:solidFill>
                  <a:sysClr val="windowText" lastClr="000000"/>
                </a:solidFill>
                <a:latin typeface="UD デジタル 教科書体 NK-R" panose="02020400000000000000" pitchFamily="18" charset="-128"/>
                <a:ea typeface="UD デジタル 教科書体 NK-R" panose="02020400000000000000" pitchFamily="18" charset="-128"/>
              </a:rPr>
              <a:t>202</a:t>
            </a:r>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０年度） 社員数： </a:t>
            </a:r>
            <a:r>
              <a:rPr kumimoji="1" lang="en-US" altLang="ja-JP" sz="1100" dirty="0">
                <a:solidFill>
                  <a:sysClr val="windowText" lastClr="000000"/>
                </a:solidFill>
                <a:latin typeface="UD デジタル 教科書体 NK-R" panose="02020400000000000000" pitchFamily="18" charset="-128"/>
                <a:ea typeface="UD デジタル 教科書体 NK-R" panose="02020400000000000000" pitchFamily="18" charset="-128"/>
              </a:rPr>
              <a:t>20</a:t>
            </a:r>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名（受賞時）</a:t>
            </a:r>
          </a:p>
          <a:p>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＜主な評価ポイント＞</a:t>
            </a:r>
            <a:endParaRPr kumimoji="1" lang="en-US" altLang="ja-JP" sz="1100" dirty="0">
              <a:solidFill>
                <a:sysClr val="windowText" lastClr="000000"/>
              </a:solidFill>
              <a:latin typeface="UD デジタル 教科書体 NK-R" panose="02020400000000000000" pitchFamily="18" charset="-128"/>
              <a:ea typeface="UD デジタル 教科書体 NK-R" panose="02020400000000000000" pitchFamily="18" charset="-128"/>
            </a:endParaRPr>
          </a:p>
          <a:p>
            <a:r>
              <a:rPr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①</a:t>
            </a:r>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保険契約者のまるごと任せたい顧客ニーズに応えるため 「まるごと安心</a:t>
            </a:r>
            <a:r>
              <a:rPr kumimoji="1" lang="en-US" altLang="ja-JP" sz="1100" dirty="0">
                <a:solidFill>
                  <a:sysClr val="windowText" lastClr="000000"/>
                </a:solidFill>
                <a:latin typeface="UD デジタル 教科書体 NK-R" panose="02020400000000000000" pitchFamily="18" charset="-128"/>
                <a:ea typeface="UD デジタル 教科書体 NK-R" panose="02020400000000000000" pitchFamily="18" charset="-128"/>
              </a:rPr>
              <a:t>®</a:t>
            </a:r>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」コンセプトをまとめ、「全部任せているから安心！」「保険</a:t>
            </a:r>
            <a:r>
              <a:rPr kumimoji="1" lang="en-US" altLang="ja-JP" sz="1100" dirty="0">
                <a:solidFill>
                  <a:sysClr val="windowText" lastClr="000000"/>
                </a:solidFill>
                <a:latin typeface="UD デジタル 教科書体 NK-R" panose="02020400000000000000" pitchFamily="18" charset="-128"/>
                <a:ea typeface="UD デジタル 教科書体 NK-R" panose="02020400000000000000" pitchFamily="18" charset="-128"/>
              </a:rPr>
              <a:t>×</a:t>
            </a:r>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保研で無事故と健康支援」をバリューに、独自のサービスとして展開していること</a:t>
            </a:r>
          </a:p>
          <a:p>
            <a:r>
              <a:rPr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②</a:t>
            </a:r>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事業拡大に向けて自社の方向性を明確にして社員に発信するとともに、社員間でのコミュニケーションも密にする組織風土が作られていること</a:t>
            </a:r>
          </a:p>
          <a:p>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　</a:t>
            </a:r>
          </a:p>
        </p:txBody>
      </p:sp>
      <p:sp>
        <p:nvSpPr>
          <p:cNvPr id="7" name="正方形/長方形 6">
            <a:extLst>
              <a:ext uri="{FF2B5EF4-FFF2-40B4-BE49-F238E27FC236}">
                <a16:creationId xmlns:a16="http://schemas.microsoft.com/office/drawing/2014/main" id="{4DBADD50-E7A6-FFB4-AD15-5A840DB3807F}"/>
              </a:ext>
            </a:extLst>
          </p:cNvPr>
          <p:cNvSpPr/>
          <p:nvPr/>
        </p:nvSpPr>
        <p:spPr>
          <a:xfrm>
            <a:off x="329813" y="2119066"/>
            <a:ext cx="7051218" cy="1823659"/>
          </a:xfrm>
          <a:prstGeom prst="rect">
            <a:avLst/>
          </a:prstGeom>
          <a:noFill/>
          <a:ln>
            <a:solidFill>
              <a:schemeClr val="tx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kumimoji="1" lang="ja-JP" altLang="en-US" sz="1400" b="1" dirty="0">
                <a:solidFill>
                  <a:sysClr val="windowText" lastClr="000000"/>
                </a:solidFill>
                <a:highlight>
                  <a:srgbClr val="C0C0C0"/>
                </a:highlight>
                <a:latin typeface="UD デジタル 教科書体 NK-R" panose="02020400000000000000" pitchFamily="18" charset="-128"/>
                <a:ea typeface="UD デジタル 教科書体 NK-R" panose="02020400000000000000" pitchFamily="18" charset="-128"/>
              </a:rPr>
              <a:t>株式会社ＥＣＣ　法人渉外事業部 </a:t>
            </a:r>
            <a:r>
              <a:rPr kumimoji="1" lang="ja-JP" altLang="en-US" sz="1000" b="1" dirty="0">
                <a:solidFill>
                  <a:sysClr val="windowText" lastClr="000000"/>
                </a:solidFill>
                <a:highlight>
                  <a:srgbClr val="C0C0C0"/>
                </a:highlight>
                <a:latin typeface="UD デジタル 教科書体 NK-R" panose="02020400000000000000" pitchFamily="18" charset="-128"/>
                <a:ea typeface="UD デジタル 教科書体 NK-R" panose="02020400000000000000" pitchFamily="18" charset="-128"/>
              </a:rPr>
              <a:t>（大阪市北区）</a:t>
            </a:r>
          </a:p>
          <a:p>
            <a:pPr>
              <a:spcBef>
                <a:spcPts val="300"/>
              </a:spcBef>
            </a:pPr>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＜概要＞</a:t>
            </a:r>
            <a:endParaRPr kumimoji="1" lang="en-US" altLang="ja-JP" sz="1100" dirty="0">
              <a:solidFill>
                <a:sysClr val="windowText" lastClr="000000"/>
              </a:solidFill>
              <a:latin typeface="UD デジタル 教科書体 NK-R" panose="02020400000000000000" pitchFamily="18" charset="-128"/>
              <a:ea typeface="UD デジタル 教科書体 NK-R" panose="02020400000000000000" pitchFamily="18" charset="-128"/>
            </a:endParaRPr>
          </a:p>
          <a:p>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事業内容：総合教育・生涯学習機関</a:t>
            </a:r>
            <a:r>
              <a:rPr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として、</a:t>
            </a:r>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受賞組織は全国の幼稚園や、保育園向けに</a:t>
            </a:r>
            <a:endParaRPr kumimoji="1" lang="en-US" altLang="ja-JP" sz="1100" dirty="0">
              <a:solidFill>
                <a:sysClr val="windowText" lastClr="000000"/>
              </a:solidFill>
              <a:latin typeface="UD デジタル 教科書体 NK-R" panose="02020400000000000000" pitchFamily="18" charset="-128"/>
              <a:ea typeface="UD デジタル 教科書体 NK-R" panose="02020400000000000000" pitchFamily="18" charset="-128"/>
            </a:endParaRPr>
          </a:p>
          <a:p>
            <a:r>
              <a:rPr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　　　　　　　　　</a:t>
            </a:r>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英語教育プログラムの提供、大学への語学教育を提供。</a:t>
            </a:r>
            <a:endParaRPr lang="en-US" altLang="ja-JP" sz="1100" dirty="0">
              <a:solidFill>
                <a:sysClr val="windowText" lastClr="000000"/>
              </a:solidFill>
              <a:latin typeface="UD デジタル 教科書体 NK-R" panose="02020400000000000000" pitchFamily="18" charset="-128"/>
              <a:ea typeface="UD デジタル 教科書体 NK-R" panose="02020400000000000000" pitchFamily="18" charset="-128"/>
            </a:endParaRPr>
          </a:p>
          <a:p>
            <a:endPar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endParaRPr>
          </a:p>
          <a:p>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＜主な評価ポイント＞</a:t>
            </a:r>
            <a:endParaRPr kumimoji="1" lang="en-US" altLang="ja-JP" sz="1100" dirty="0">
              <a:solidFill>
                <a:sysClr val="windowText" lastClr="000000"/>
              </a:solidFill>
              <a:latin typeface="UD デジタル 教科書体 NK-R" panose="02020400000000000000" pitchFamily="18" charset="-128"/>
              <a:ea typeface="UD デジタル 教科書体 NK-R" panose="02020400000000000000" pitchFamily="18" charset="-128"/>
            </a:endParaRPr>
          </a:p>
          <a:p>
            <a:r>
              <a:rPr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①</a:t>
            </a:r>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組織内で受け継がれてきた価値観や強みを把握し、将来想定する課題解決に向けた自部門のありたい姿を描き、語学教育を中心とする質の高いサービス提供での貢献が期待されること</a:t>
            </a:r>
          </a:p>
          <a:p>
            <a:r>
              <a:rPr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②</a:t>
            </a:r>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戦略の策定において、管理職や従業員からの意見やアイデアを反映させる仕組みを取り入れ様々な層をも巻き込んでいること</a:t>
            </a:r>
          </a:p>
          <a:p>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　</a:t>
            </a:r>
          </a:p>
        </p:txBody>
      </p:sp>
      <p:pic>
        <p:nvPicPr>
          <p:cNvPr id="11" name="図 10">
            <a:extLst>
              <a:ext uri="{FF2B5EF4-FFF2-40B4-BE49-F238E27FC236}">
                <a16:creationId xmlns:a16="http://schemas.microsoft.com/office/drawing/2014/main" id="{6CC5617A-0BC3-1287-A38B-4A53E8DB106A}"/>
              </a:ext>
            </a:extLst>
          </p:cNvPr>
          <p:cNvPicPr>
            <a:picLocks noChangeAspect="1"/>
          </p:cNvPicPr>
          <p:nvPr/>
        </p:nvPicPr>
        <p:blipFill>
          <a:blip r:embed="rId2"/>
          <a:stretch>
            <a:fillRect/>
          </a:stretch>
        </p:blipFill>
        <p:spPr>
          <a:xfrm>
            <a:off x="5767121" y="5653785"/>
            <a:ext cx="1208804" cy="925138"/>
          </a:xfrm>
          <a:prstGeom prst="rect">
            <a:avLst/>
          </a:prstGeom>
        </p:spPr>
      </p:pic>
      <p:sp>
        <p:nvSpPr>
          <p:cNvPr id="12" name="正方形/長方形 11">
            <a:extLst>
              <a:ext uri="{FF2B5EF4-FFF2-40B4-BE49-F238E27FC236}">
                <a16:creationId xmlns:a16="http://schemas.microsoft.com/office/drawing/2014/main" id="{A168794D-85D5-3083-8A25-0CDED0C98E2F}"/>
              </a:ext>
            </a:extLst>
          </p:cNvPr>
          <p:cNvSpPr/>
          <p:nvPr/>
        </p:nvSpPr>
        <p:spPr>
          <a:xfrm>
            <a:off x="336397" y="9225906"/>
            <a:ext cx="7051217" cy="1336057"/>
          </a:xfrm>
          <a:prstGeom prst="rect">
            <a:avLst/>
          </a:prstGeom>
          <a:noFill/>
          <a:ln>
            <a:solidFill>
              <a:schemeClr val="tx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kumimoji="0" lang="ja-JP" altLang="en-US" sz="1100" kern="0" dirty="0">
                <a:solidFill>
                  <a:prstClr val="black"/>
                </a:solidFill>
                <a:latin typeface="UD デジタル 教科書体 NK-R" panose="02020400000000000000" pitchFamily="18" charset="-128"/>
                <a:ea typeface="UD デジタル 教科書体 NK-R" panose="02020400000000000000" pitchFamily="18" charset="-128"/>
              </a:rPr>
              <a:t>２０１５年度以降の関西経営品質賞　受賞組織一覧　</a:t>
            </a:r>
            <a:r>
              <a:rPr kumimoji="0" lang="en-US" altLang="ja-JP" sz="800" kern="0" dirty="0">
                <a:solidFill>
                  <a:prstClr val="black"/>
                </a:solidFill>
                <a:latin typeface="UD デジタル 教科書体 NK-R" panose="02020400000000000000" pitchFamily="18" charset="-128"/>
                <a:ea typeface="UD デジタル 教科書体 NK-R" panose="02020400000000000000" pitchFamily="18" charset="-128"/>
              </a:rPr>
              <a:t>※</a:t>
            </a:r>
            <a:r>
              <a:rPr kumimoji="0" lang="ja-JP" altLang="en-US" sz="800" kern="0" dirty="0">
                <a:solidFill>
                  <a:prstClr val="black"/>
                </a:solidFill>
                <a:latin typeface="UD デジタル 教科書体 NK-R" panose="02020400000000000000" pitchFamily="18" charset="-128"/>
                <a:ea typeface="UD デジタル 教科書体 NK-R" panose="02020400000000000000" pitchFamily="18" charset="-128"/>
              </a:rPr>
              <a:t>五十音順に掲載</a:t>
            </a:r>
            <a:r>
              <a:rPr kumimoji="0" lang="ja-JP" altLang="en-US" sz="900" kern="0" dirty="0">
                <a:solidFill>
                  <a:prstClr val="black"/>
                </a:solidFill>
                <a:latin typeface="UD デジタル 教科書体 NK-R" panose="02020400000000000000" pitchFamily="18" charset="-128"/>
                <a:ea typeface="UD デジタル 教科書体 NK-R" panose="02020400000000000000" pitchFamily="18" charset="-128"/>
              </a:rPr>
              <a:t>。</a:t>
            </a:r>
            <a:endParaRPr kumimoji="1" lang="en-US" altLang="ja-JP" sz="1100" dirty="0">
              <a:solidFill>
                <a:sysClr val="windowText" lastClr="000000"/>
              </a:solidFill>
              <a:latin typeface="UD デジタル 教科書体 NK-R" panose="02020400000000000000" pitchFamily="18" charset="-128"/>
              <a:ea typeface="UD デジタル 教科書体 NK-R" panose="02020400000000000000" pitchFamily="18" charset="-128"/>
            </a:endParaRPr>
          </a:p>
          <a:p>
            <a:endParaRPr lang="en-US" altLang="ja-JP" sz="1100" dirty="0">
              <a:solidFill>
                <a:sysClr val="windowText" lastClr="000000"/>
              </a:solidFill>
              <a:latin typeface="UD デジタル 教科書体 NK-R" panose="02020400000000000000" pitchFamily="18" charset="-128"/>
              <a:ea typeface="UD デジタル 教科書体 NK-R" panose="02020400000000000000" pitchFamily="18" charset="-128"/>
            </a:endParaRPr>
          </a:p>
          <a:p>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ゴールド：　㈱王宮 ホテル 宴会･宿泊部門、㈱ケーイーシー、㈱スーパー・コート 介護事業本部、浜理薬品工業㈱</a:t>
            </a:r>
          </a:p>
          <a:p>
            <a:pPr>
              <a:spcBef>
                <a:spcPts val="300"/>
              </a:spcBef>
            </a:pPr>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シルバー： 社会福祉法人 あかね</a:t>
            </a:r>
            <a:r>
              <a:rPr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、栗本商事㈱、</a:t>
            </a:r>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社会福祉法人　聖綾福祉会、</a:t>
            </a:r>
            <a:endParaRPr kumimoji="1" lang="en-US" altLang="ja-JP" sz="1100" dirty="0">
              <a:solidFill>
                <a:sysClr val="windowText" lastClr="000000"/>
              </a:solidFill>
              <a:latin typeface="UD デジタル 教科書体 NK-R" panose="02020400000000000000" pitchFamily="18" charset="-128"/>
              <a:ea typeface="UD デジタル 教科書体 NK-R" panose="02020400000000000000" pitchFamily="18" charset="-128"/>
            </a:endParaRPr>
          </a:p>
          <a:p>
            <a:r>
              <a:rPr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　　　　　　　　</a:t>
            </a:r>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  ㈱リブドゥコーポレーション メディカル事業部門・ライフケア国内事業部門、</a:t>
            </a:r>
            <a:endParaRPr lang="en-US" altLang="ja-JP" sz="1100" dirty="0">
              <a:solidFill>
                <a:sysClr val="windowText" lastClr="000000"/>
              </a:solidFill>
              <a:latin typeface="UD デジタル 教科書体 NK-R" panose="02020400000000000000" pitchFamily="18" charset="-128"/>
              <a:ea typeface="UD デジタル 教科書体 NK-R" panose="02020400000000000000" pitchFamily="18" charset="-128"/>
            </a:endParaRPr>
          </a:p>
          <a:p>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　　　　　　　　　医療法人誠仁会 りょうき歯科クリニック</a:t>
            </a:r>
            <a:r>
              <a:rPr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　</a:t>
            </a:r>
            <a:endPar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endParaRPr>
          </a:p>
          <a:p>
            <a:pPr>
              <a:spcBef>
                <a:spcPts val="300"/>
              </a:spcBef>
            </a:pPr>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ブロンズ：　加古川動物病院、 ㈱三和建設、</a:t>
            </a:r>
            <a:r>
              <a:rPr kumimoji="1" lang="zh-TW"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㈱ＪＥＩ　（旧 日本電子工業㈱）</a:t>
            </a:r>
            <a:endPar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endParaRPr>
          </a:p>
        </p:txBody>
      </p:sp>
      <p:pic>
        <p:nvPicPr>
          <p:cNvPr id="10" name="図 9">
            <a:extLst>
              <a:ext uri="{FF2B5EF4-FFF2-40B4-BE49-F238E27FC236}">
                <a16:creationId xmlns:a16="http://schemas.microsoft.com/office/drawing/2014/main" id="{18530151-3A98-00C7-F5B9-7FD85E53E6C8}"/>
              </a:ext>
            </a:extLst>
          </p:cNvPr>
          <p:cNvPicPr>
            <a:picLocks noChangeAspect="1"/>
          </p:cNvPicPr>
          <p:nvPr/>
        </p:nvPicPr>
        <p:blipFill>
          <a:blip r:embed="rId3"/>
          <a:stretch>
            <a:fillRect/>
          </a:stretch>
        </p:blipFill>
        <p:spPr>
          <a:xfrm>
            <a:off x="5788238" y="541595"/>
            <a:ext cx="1443212" cy="1273190"/>
          </a:xfrm>
          <a:prstGeom prst="rect">
            <a:avLst/>
          </a:prstGeom>
        </p:spPr>
      </p:pic>
      <p:grpSp>
        <p:nvGrpSpPr>
          <p:cNvPr id="13" name="グループ化 12">
            <a:extLst>
              <a:ext uri="{FF2B5EF4-FFF2-40B4-BE49-F238E27FC236}">
                <a16:creationId xmlns:a16="http://schemas.microsoft.com/office/drawing/2014/main" id="{A186E4C1-EF07-E90E-1060-88615C4B05E2}"/>
              </a:ext>
            </a:extLst>
          </p:cNvPr>
          <p:cNvGrpSpPr/>
          <p:nvPr/>
        </p:nvGrpSpPr>
        <p:grpSpPr>
          <a:xfrm>
            <a:off x="208359" y="54336"/>
            <a:ext cx="5873455" cy="382289"/>
            <a:chOff x="423153" y="1471954"/>
            <a:chExt cx="5873455" cy="382289"/>
          </a:xfrm>
        </p:grpSpPr>
        <p:sp>
          <p:nvSpPr>
            <p:cNvPr id="4" name="正方形/長方形 3">
              <a:extLst>
                <a:ext uri="{FF2B5EF4-FFF2-40B4-BE49-F238E27FC236}">
                  <a16:creationId xmlns:a16="http://schemas.microsoft.com/office/drawing/2014/main" id="{A8940BE6-776E-D2CF-BFB4-FF99C7D6E58D}"/>
                </a:ext>
              </a:extLst>
            </p:cNvPr>
            <p:cNvSpPr/>
            <p:nvPr/>
          </p:nvSpPr>
          <p:spPr>
            <a:xfrm>
              <a:off x="479380" y="1471954"/>
              <a:ext cx="5817228" cy="382289"/>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r>
                <a:rPr kumimoji="1" lang="ja-JP" altLang="en-US" sz="2200" dirty="0">
                  <a:solidFill>
                    <a:srgbClr val="FF0000"/>
                  </a:solidFill>
                  <a:latin typeface="UD デジタル 教科書体 NK-R" panose="02020400000000000000" pitchFamily="18" charset="-128"/>
                  <a:ea typeface="UD デジタル 教科書体 NK-R" panose="02020400000000000000" pitchFamily="18" charset="-128"/>
                </a:rPr>
                <a:t> </a:t>
              </a:r>
              <a:r>
                <a:rPr kumimoji="1" lang="ja-JP" altLang="en-US" sz="1400" b="1" dirty="0">
                  <a:solidFill>
                    <a:srgbClr val="0070C0"/>
                  </a:solidFill>
                  <a:latin typeface="+mn-ea"/>
                </a:rPr>
                <a:t>関西経営品質賞 ベーシック認証　過去の</a:t>
              </a:r>
              <a:r>
                <a:rPr lang="ja-JP" altLang="en-US" sz="1400" b="1" dirty="0">
                  <a:solidFill>
                    <a:srgbClr val="0070C0"/>
                  </a:solidFill>
                  <a:latin typeface="+mn-ea"/>
                </a:rPr>
                <a:t>認証組織概要　</a:t>
              </a:r>
              <a:r>
                <a:rPr lang="en-US" altLang="ja-JP" sz="900" b="1" dirty="0">
                  <a:solidFill>
                    <a:schemeClr val="tx1"/>
                  </a:solidFill>
                  <a:latin typeface="+mn-ea"/>
                </a:rPr>
                <a:t>※</a:t>
              </a:r>
              <a:r>
                <a:rPr lang="ja-JP" altLang="en-US" sz="900" b="1" dirty="0">
                  <a:solidFill>
                    <a:schemeClr val="tx1"/>
                  </a:solidFill>
                  <a:latin typeface="+mn-ea"/>
                </a:rPr>
                <a:t>五十音順に掲載　</a:t>
              </a:r>
              <a:endParaRPr kumimoji="1" lang="ja-JP" altLang="en-US" sz="900" b="1" dirty="0">
                <a:solidFill>
                  <a:schemeClr val="tx1"/>
                </a:solidFill>
                <a:latin typeface="+mn-ea"/>
              </a:endParaRPr>
            </a:p>
          </p:txBody>
        </p:sp>
        <p:pic>
          <p:nvPicPr>
            <p:cNvPr id="17" name="図 16">
              <a:extLst>
                <a:ext uri="{FF2B5EF4-FFF2-40B4-BE49-F238E27FC236}">
                  <a16:creationId xmlns:a16="http://schemas.microsoft.com/office/drawing/2014/main" id="{52266951-E426-ED06-48DE-52DFADFFBBA2}"/>
                </a:ext>
              </a:extLst>
            </p:cNvPr>
            <p:cNvPicPr>
              <a:picLocks noChangeAspect="1"/>
            </p:cNvPicPr>
            <p:nvPr/>
          </p:nvPicPr>
          <p:blipFill>
            <a:blip r:embed="rId4"/>
            <a:stretch>
              <a:fillRect/>
            </a:stretch>
          </p:blipFill>
          <p:spPr>
            <a:xfrm>
              <a:off x="423153" y="1476992"/>
              <a:ext cx="112455" cy="346486"/>
            </a:xfrm>
            <a:prstGeom prst="rect">
              <a:avLst/>
            </a:prstGeom>
          </p:spPr>
        </p:pic>
      </p:grpSp>
      <p:sp>
        <p:nvSpPr>
          <p:cNvPr id="9" name="正方形/長方形 8">
            <a:extLst>
              <a:ext uri="{FF2B5EF4-FFF2-40B4-BE49-F238E27FC236}">
                <a16:creationId xmlns:a16="http://schemas.microsoft.com/office/drawing/2014/main" id="{726DC118-894B-2271-A472-409471619802}"/>
              </a:ext>
            </a:extLst>
          </p:cNvPr>
          <p:cNvSpPr/>
          <p:nvPr/>
        </p:nvSpPr>
        <p:spPr>
          <a:xfrm>
            <a:off x="336397" y="4015383"/>
            <a:ext cx="7051218" cy="1520706"/>
          </a:xfrm>
          <a:prstGeom prst="rect">
            <a:avLst/>
          </a:prstGeom>
          <a:noFill/>
          <a:ln>
            <a:solidFill>
              <a:schemeClr val="tx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kumimoji="1" lang="ja-JP" altLang="en-US" sz="1400" b="1" dirty="0">
                <a:solidFill>
                  <a:sysClr val="windowText" lastClr="000000"/>
                </a:solidFill>
                <a:highlight>
                  <a:srgbClr val="C0C0C0"/>
                </a:highlight>
                <a:latin typeface="UD デジタル 教科書体 NK-R" panose="02020400000000000000" pitchFamily="18" charset="-128"/>
                <a:ea typeface="UD デジタル 教科書体 NK-R" panose="02020400000000000000" pitchFamily="18" charset="-128"/>
              </a:rPr>
              <a:t>栗本商事株式会社　</a:t>
            </a:r>
            <a:r>
              <a:rPr kumimoji="1" lang="ja-JP" altLang="en-US" sz="1000" b="1" dirty="0">
                <a:solidFill>
                  <a:sysClr val="windowText" lastClr="000000"/>
                </a:solidFill>
                <a:highlight>
                  <a:srgbClr val="C0C0C0"/>
                </a:highlight>
                <a:latin typeface="UD デジタル 教科書体 NK-R" panose="02020400000000000000" pitchFamily="18" charset="-128"/>
                <a:ea typeface="UD デジタル 教科書体 NK-R" panose="02020400000000000000" pitchFamily="18" charset="-128"/>
              </a:rPr>
              <a:t>（大阪市西区）</a:t>
            </a:r>
          </a:p>
          <a:p>
            <a:pPr>
              <a:spcBef>
                <a:spcPts val="300"/>
              </a:spcBef>
            </a:pPr>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＜概要＞</a:t>
            </a:r>
            <a:endParaRPr kumimoji="1" lang="en-US" altLang="ja-JP" sz="1100" dirty="0">
              <a:solidFill>
                <a:sysClr val="windowText" lastClr="000000"/>
              </a:solidFill>
              <a:latin typeface="UD デジタル 教科書体 NK-R" panose="02020400000000000000" pitchFamily="18" charset="-128"/>
              <a:ea typeface="UD デジタル 教科書体 NK-R" panose="02020400000000000000" pitchFamily="18" charset="-128"/>
            </a:endParaRPr>
          </a:p>
          <a:p>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事業内容： 社会インフラ関連の工業製品・商材の卸売業</a:t>
            </a:r>
            <a:endParaRPr kumimoji="1" lang="en-US" altLang="ja-JP" sz="1100" dirty="0">
              <a:solidFill>
                <a:sysClr val="windowText" lastClr="000000"/>
              </a:solidFill>
              <a:latin typeface="UD デジタル 教科書体 NK-R" panose="02020400000000000000" pitchFamily="18" charset="-128"/>
              <a:ea typeface="UD デジタル 教科書体 NK-R" panose="02020400000000000000" pitchFamily="18" charset="-128"/>
            </a:endParaRPr>
          </a:p>
          <a:p>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売 上 高　： </a:t>
            </a:r>
            <a:r>
              <a:rPr kumimoji="1" lang="en-US" altLang="ja-JP" sz="1100" dirty="0">
                <a:solidFill>
                  <a:sysClr val="windowText" lastClr="000000"/>
                </a:solidFill>
                <a:latin typeface="UD デジタル 教科書体 NK-R" panose="02020400000000000000" pitchFamily="18" charset="-128"/>
                <a:ea typeface="UD デジタル 教科書体 NK-R" panose="02020400000000000000" pitchFamily="18" charset="-128"/>
              </a:rPr>
              <a:t>161</a:t>
            </a:r>
            <a:r>
              <a:rPr lang="en-US" altLang="ja-JP" sz="1100" dirty="0">
                <a:solidFill>
                  <a:sysClr val="windowText" lastClr="000000"/>
                </a:solidFill>
                <a:latin typeface="UD デジタル 教科書体 NK-R" panose="02020400000000000000" pitchFamily="18" charset="-128"/>
                <a:ea typeface="UD デジタル 教科書体 NK-R" panose="02020400000000000000" pitchFamily="18" charset="-128"/>
              </a:rPr>
              <a:t>.</a:t>
            </a:r>
            <a:r>
              <a:rPr kumimoji="1" lang="en-US" altLang="ja-JP" sz="1100" dirty="0">
                <a:solidFill>
                  <a:sysClr val="windowText" lastClr="000000"/>
                </a:solidFill>
                <a:latin typeface="UD デジタル 教科書体 NK-R" panose="02020400000000000000" pitchFamily="18" charset="-128"/>
                <a:ea typeface="UD デジタル 教科書体 NK-R" panose="02020400000000000000" pitchFamily="18" charset="-128"/>
              </a:rPr>
              <a:t>9</a:t>
            </a:r>
            <a:r>
              <a:rPr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億</a:t>
            </a:r>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円（</a:t>
            </a:r>
            <a:r>
              <a:rPr kumimoji="1" lang="en-US" altLang="ja-JP" sz="1100" dirty="0">
                <a:solidFill>
                  <a:sysClr val="windowText" lastClr="000000"/>
                </a:solidFill>
                <a:latin typeface="UD デジタル 教科書体 NK-R" panose="02020400000000000000" pitchFamily="18" charset="-128"/>
                <a:ea typeface="UD デジタル 教科書体 NK-R" panose="02020400000000000000" pitchFamily="18" charset="-128"/>
              </a:rPr>
              <a:t>202</a:t>
            </a:r>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０年度）　社員数： </a:t>
            </a:r>
            <a:r>
              <a:rPr kumimoji="1" lang="en-US" altLang="ja-JP" sz="1100" dirty="0">
                <a:solidFill>
                  <a:sysClr val="windowText" lastClr="000000"/>
                </a:solidFill>
                <a:latin typeface="UD デジタル 教科書体 NK-R" panose="02020400000000000000" pitchFamily="18" charset="-128"/>
                <a:ea typeface="UD デジタル 教科書体 NK-R" panose="02020400000000000000" pitchFamily="18" charset="-128"/>
              </a:rPr>
              <a:t>107</a:t>
            </a:r>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名（受賞時）</a:t>
            </a:r>
          </a:p>
          <a:p>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＜主な評価ポイント＞</a:t>
            </a:r>
            <a:endParaRPr kumimoji="1" lang="en-US" altLang="ja-JP" sz="1100" dirty="0">
              <a:solidFill>
                <a:sysClr val="windowText" lastClr="000000"/>
              </a:solidFill>
              <a:latin typeface="UD デジタル 教科書体 NK-R" panose="02020400000000000000" pitchFamily="18" charset="-128"/>
              <a:ea typeface="UD デジタル 教科書体 NK-R" panose="02020400000000000000" pitchFamily="18" charset="-128"/>
            </a:endParaRPr>
          </a:p>
          <a:p>
            <a:r>
              <a:rPr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①</a:t>
            </a:r>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ビジョンを掲げ、その実現に向けた中期経営計画の策定や取組みがなされ、経営革新が着実に進んでいること</a:t>
            </a:r>
          </a:p>
          <a:p>
            <a:r>
              <a:rPr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②</a:t>
            </a:r>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５事業、特に橋梁・建材を主体としたワンストップ・サービスの提供による成長を志向し、顧客課題の解決に貢献していること</a:t>
            </a:r>
          </a:p>
          <a:p>
            <a:r>
              <a:rPr kumimoji="1" lang="ja-JP" altLang="en-US" sz="1100" dirty="0">
                <a:solidFill>
                  <a:sysClr val="windowText" lastClr="000000"/>
                </a:solidFill>
                <a:latin typeface="UD デジタル 教科書体 NK-R" panose="02020400000000000000" pitchFamily="18" charset="-128"/>
                <a:ea typeface="UD デジタル 教科書体 NK-R" panose="02020400000000000000" pitchFamily="18" charset="-128"/>
              </a:rPr>
              <a:t>　</a:t>
            </a:r>
          </a:p>
        </p:txBody>
      </p:sp>
      <p:pic>
        <p:nvPicPr>
          <p:cNvPr id="6" name="図 5">
            <a:extLst>
              <a:ext uri="{FF2B5EF4-FFF2-40B4-BE49-F238E27FC236}">
                <a16:creationId xmlns:a16="http://schemas.microsoft.com/office/drawing/2014/main" id="{4DD8D8C8-40D5-D5E6-94AE-B5CBEB675F12}"/>
              </a:ext>
            </a:extLst>
          </p:cNvPr>
          <p:cNvPicPr>
            <a:picLocks noChangeAspect="1"/>
          </p:cNvPicPr>
          <p:nvPr/>
        </p:nvPicPr>
        <p:blipFill>
          <a:blip r:embed="rId5"/>
          <a:stretch>
            <a:fillRect/>
          </a:stretch>
        </p:blipFill>
        <p:spPr>
          <a:xfrm>
            <a:off x="6012879" y="4057775"/>
            <a:ext cx="1261981" cy="890093"/>
          </a:xfrm>
          <a:prstGeom prst="rect">
            <a:avLst/>
          </a:prstGeom>
        </p:spPr>
      </p:pic>
      <p:grpSp>
        <p:nvGrpSpPr>
          <p:cNvPr id="14" name="グループ化 13">
            <a:extLst>
              <a:ext uri="{FF2B5EF4-FFF2-40B4-BE49-F238E27FC236}">
                <a16:creationId xmlns:a16="http://schemas.microsoft.com/office/drawing/2014/main" id="{5CC4011D-F449-E4CB-FE03-D1C49D7E861D}"/>
              </a:ext>
            </a:extLst>
          </p:cNvPr>
          <p:cNvGrpSpPr/>
          <p:nvPr/>
        </p:nvGrpSpPr>
        <p:grpSpPr>
          <a:xfrm>
            <a:off x="259231" y="7389346"/>
            <a:ext cx="4239239" cy="382289"/>
            <a:chOff x="312763" y="7699144"/>
            <a:chExt cx="3357073" cy="462149"/>
          </a:xfrm>
        </p:grpSpPr>
        <p:sp>
          <p:nvSpPr>
            <p:cNvPr id="15" name="フレーム 14">
              <a:extLst>
                <a:ext uri="{FF2B5EF4-FFF2-40B4-BE49-F238E27FC236}">
                  <a16:creationId xmlns:a16="http://schemas.microsoft.com/office/drawing/2014/main" id="{E4C21C5F-F4A0-4587-EE06-AC590C5D65D4}"/>
                </a:ext>
              </a:extLst>
            </p:cNvPr>
            <p:cNvSpPr/>
            <p:nvPr/>
          </p:nvSpPr>
          <p:spPr>
            <a:xfrm>
              <a:off x="346348" y="7699144"/>
              <a:ext cx="3323488" cy="462149"/>
            </a:xfrm>
            <a:prstGeom prst="frame">
              <a:avLst>
                <a:gd name="adj1" fmla="val 2667"/>
              </a:avLst>
            </a:prstGeom>
            <a:blipFill dpi="0" rotWithShape="1">
              <a:blip r:embed="rId6"/>
              <a:srcRect/>
              <a:tile tx="0" ty="0" sx="100000" sy="100000" flip="none" algn="ctr"/>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r>
                <a:rPr lang="ja-JP" altLang="en-US" sz="1400" dirty="0">
                  <a:solidFill>
                    <a:srgbClr val="FF0000"/>
                  </a:solidFill>
                </a:rPr>
                <a:t>　</a:t>
              </a:r>
              <a:r>
                <a:rPr lang="ja-JP" altLang="en-US" sz="1400" b="1" dirty="0">
                  <a:solidFill>
                    <a:srgbClr val="0070C0"/>
                  </a:solidFill>
                </a:rPr>
                <a:t>認証組織から申請を通じて頂いたコメント</a:t>
              </a:r>
              <a:endParaRPr kumimoji="1" lang="ja-JP" altLang="en-US" sz="1400" b="1" dirty="0">
                <a:solidFill>
                  <a:srgbClr val="0070C0"/>
                </a:solidFill>
              </a:endParaRPr>
            </a:p>
          </p:txBody>
        </p:sp>
        <p:pic>
          <p:nvPicPr>
            <p:cNvPr id="18" name="図 17">
              <a:extLst>
                <a:ext uri="{FF2B5EF4-FFF2-40B4-BE49-F238E27FC236}">
                  <a16:creationId xmlns:a16="http://schemas.microsoft.com/office/drawing/2014/main" id="{068CD6DA-E64E-4FE9-7E80-5D678FD77AC6}"/>
                </a:ext>
              </a:extLst>
            </p:cNvPr>
            <p:cNvPicPr>
              <a:picLocks noChangeAspect="1"/>
            </p:cNvPicPr>
            <p:nvPr/>
          </p:nvPicPr>
          <p:blipFill>
            <a:blip r:embed="rId4"/>
            <a:stretch>
              <a:fillRect/>
            </a:stretch>
          </p:blipFill>
          <p:spPr>
            <a:xfrm>
              <a:off x="312763" y="7729579"/>
              <a:ext cx="73476" cy="382289"/>
            </a:xfrm>
            <a:prstGeom prst="rect">
              <a:avLst/>
            </a:prstGeom>
          </p:spPr>
        </p:pic>
      </p:grpSp>
      <p:sp>
        <p:nvSpPr>
          <p:cNvPr id="19" name="正方形/長方形 18">
            <a:extLst>
              <a:ext uri="{FF2B5EF4-FFF2-40B4-BE49-F238E27FC236}">
                <a16:creationId xmlns:a16="http://schemas.microsoft.com/office/drawing/2014/main" id="{659D2584-5062-42DD-5CAF-59527B13EEF7}"/>
              </a:ext>
            </a:extLst>
          </p:cNvPr>
          <p:cNvSpPr/>
          <p:nvPr/>
        </p:nvSpPr>
        <p:spPr>
          <a:xfrm>
            <a:off x="309317" y="7869232"/>
            <a:ext cx="6674677" cy="125907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t"/>
          <a:lstStyle/>
          <a:p>
            <a:r>
              <a:rPr lang="ja-JP" altLang="en-US" sz="1200" dirty="0">
                <a:solidFill>
                  <a:schemeClr val="tx1"/>
                </a:solidFill>
                <a:latin typeface="UD デジタル 教科書体 NK-R" panose="02020400000000000000" pitchFamily="18" charset="-128"/>
                <a:ea typeface="UD デジタル 教科書体 NK-R" panose="02020400000000000000" pitchFamily="18" charset="-128"/>
              </a:rPr>
              <a:t>●　フィードバック会議を通して自社のビジョンへの信頼感（価値）が高まった。</a:t>
            </a:r>
            <a:endParaRPr lang="en-US" altLang="ja-JP" sz="1200" dirty="0">
              <a:solidFill>
                <a:schemeClr val="tx1"/>
              </a:solidFill>
              <a:latin typeface="UD デジタル 教科書体 NK-R" panose="02020400000000000000" pitchFamily="18" charset="-128"/>
              <a:ea typeface="UD デジタル 教科書体 NK-R" panose="02020400000000000000" pitchFamily="18" charset="-128"/>
            </a:endParaRPr>
          </a:p>
          <a:p>
            <a:pPr>
              <a:spcBef>
                <a:spcPts val="100"/>
              </a:spcBef>
            </a:pPr>
            <a:r>
              <a:rPr lang="ja-JP" altLang="en-US" sz="1200" dirty="0">
                <a:solidFill>
                  <a:schemeClr val="tx1"/>
                </a:solidFill>
                <a:latin typeface="UD デジタル 教科書体 NK-R" panose="02020400000000000000" pitchFamily="18" charset="-128"/>
                <a:ea typeface="UD デジタル 教科書体 NK-R" panose="02020400000000000000" pitchFamily="18" charset="-128"/>
              </a:rPr>
              <a:t>●　自社を見つめ直す良い機会であり、是非他社にもチャレンジして頂きたい。</a:t>
            </a:r>
            <a:endParaRPr lang="en-US" altLang="ja-JP" sz="1200" dirty="0">
              <a:solidFill>
                <a:schemeClr val="tx1"/>
              </a:solidFill>
              <a:latin typeface="UD デジタル 教科書体 NK-R" panose="02020400000000000000" pitchFamily="18" charset="-128"/>
              <a:ea typeface="UD デジタル 教科書体 NK-R" panose="02020400000000000000" pitchFamily="18" charset="-128"/>
            </a:endParaRPr>
          </a:p>
          <a:p>
            <a:pPr>
              <a:spcBef>
                <a:spcPts val="100"/>
              </a:spcBef>
            </a:pPr>
            <a:r>
              <a:rPr lang="ja-JP" altLang="en-US" sz="1200" dirty="0">
                <a:solidFill>
                  <a:schemeClr val="tx1"/>
                </a:solidFill>
                <a:latin typeface="UD デジタル 教科書体 NK-R" panose="02020400000000000000" pitchFamily="18" charset="-128"/>
                <a:ea typeface="UD デジタル 教科書体 NK-R" panose="02020400000000000000" pitchFamily="18" charset="-128"/>
              </a:rPr>
              <a:t>●  経営幹部、次世代経営者候補者との間で、経営品質の考え方が、共通言語となりつつある。</a:t>
            </a:r>
            <a:endParaRPr lang="en-US" altLang="ja-JP" sz="1200" dirty="0">
              <a:solidFill>
                <a:schemeClr val="tx1"/>
              </a:solidFill>
              <a:latin typeface="UD デジタル 教科書体 NK-R" panose="02020400000000000000" pitchFamily="18" charset="-128"/>
              <a:ea typeface="UD デジタル 教科書体 NK-R" panose="02020400000000000000" pitchFamily="18" charset="-128"/>
            </a:endParaRPr>
          </a:p>
          <a:p>
            <a:pPr>
              <a:spcBef>
                <a:spcPts val="100"/>
              </a:spcBef>
            </a:pPr>
            <a:r>
              <a:rPr lang="ja-JP" altLang="en-US" sz="1200" dirty="0">
                <a:solidFill>
                  <a:schemeClr val="tx1"/>
                </a:solidFill>
                <a:latin typeface="UD デジタル 教科書体 NK-R" panose="02020400000000000000" pitchFamily="18" charset="-128"/>
                <a:ea typeface="UD デジタル 教科書体 NK-R" panose="02020400000000000000" pitchFamily="18" charset="-128"/>
              </a:rPr>
              <a:t>　　　また、新たな施策を考える際の、考え方の軸となってきている。</a:t>
            </a:r>
          </a:p>
          <a:p>
            <a:pPr>
              <a:spcBef>
                <a:spcPts val="100"/>
              </a:spcBef>
            </a:pPr>
            <a:r>
              <a:rPr lang="ja-JP" altLang="en-US" sz="1200" dirty="0">
                <a:solidFill>
                  <a:schemeClr val="tx1"/>
                </a:solidFill>
                <a:latin typeface="UD デジタル 教科書体 NK-R" panose="02020400000000000000" pitchFamily="18" charset="-128"/>
                <a:ea typeface="UD デジタル 教科書体 NK-R" panose="02020400000000000000" pitchFamily="18" charset="-128"/>
              </a:rPr>
              <a:t>●　申請を通じて、日常の仕事の意味づけができました。また、自分が今、取り組んでいることがどの戦略　</a:t>
            </a:r>
            <a:endParaRPr lang="en-US" altLang="ja-JP" sz="1200" dirty="0">
              <a:solidFill>
                <a:schemeClr val="tx1"/>
              </a:solidFill>
              <a:latin typeface="UD デジタル 教科書体 NK-R" panose="02020400000000000000" pitchFamily="18" charset="-128"/>
              <a:ea typeface="UD デジタル 教科書体 NK-R" panose="02020400000000000000" pitchFamily="18" charset="-128"/>
            </a:endParaRPr>
          </a:p>
          <a:p>
            <a:pPr>
              <a:spcBef>
                <a:spcPts val="100"/>
              </a:spcBef>
            </a:pPr>
            <a:r>
              <a:rPr lang="ja-JP" altLang="en-US" sz="1200" dirty="0">
                <a:solidFill>
                  <a:schemeClr val="tx1"/>
                </a:solidFill>
                <a:latin typeface="UD デジタル 教科書体 NK-R" panose="02020400000000000000" pitchFamily="18" charset="-128"/>
                <a:ea typeface="UD デジタル 教科書体 NK-R" panose="02020400000000000000" pitchFamily="18" charset="-128"/>
              </a:rPr>
              <a:t>　　　課題に対応しているのかが整理できます。より実現可能な対策を講じられると思います。　　</a:t>
            </a:r>
            <a:endParaRPr lang="en-US" altLang="ja-JP" sz="1200" dirty="0">
              <a:solidFill>
                <a:schemeClr val="tx1"/>
              </a:solidFill>
              <a:latin typeface="UD デジタル 教科書体 NK-R" panose="02020400000000000000" pitchFamily="18" charset="-128"/>
              <a:ea typeface="UD デジタル 教科書体 NK-R" panose="02020400000000000000" pitchFamily="18" charset="-128"/>
            </a:endParaRPr>
          </a:p>
          <a:p>
            <a:r>
              <a:rPr lang="ja-JP" altLang="en-US" sz="1200" dirty="0">
                <a:solidFill>
                  <a:schemeClr val="tx1"/>
                </a:solidFill>
                <a:latin typeface="UD デジタル 教科書体 NK-R" panose="02020400000000000000" pitchFamily="18" charset="-128"/>
                <a:ea typeface="UD デジタル 教科書体 NK-R" panose="02020400000000000000" pitchFamily="18" charset="-128"/>
              </a:rPr>
              <a:t>　</a:t>
            </a:r>
            <a:endParaRPr lang="en-US" altLang="ja-JP" sz="1200" dirty="0">
              <a:solidFill>
                <a:schemeClr val="tx1"/>
              </a:solidFill>
              <a:latin typeface="UD デジタル 教科書体 NK-R" panose="02020400000000000000" pitchFamily="18" charset="-128"/>
              <a:ea typeface="UD デジタル 教科書体 NK-R" panose="02020400000000000000" pitchFamily="18" charset="-128"/>
            </a:endParaRPr>
          </a:p>
          <a:p>
            <a:endParaRPr lang="en-US" altLang="ja-JP" sz="1200" dirty="0">
              <a:solidFill>
                <a:schemeClr val="tx1"/>
              </a:solidFill>
              <a:latin typeface="UD デジタル 教科書体 NK-R" panose="02020400000000000000" pitchFamily="18" charset="-128"/>
              <a:ea typeface="UD デジタル 教科書体 NK-R" panose="02020400000000000000" pitchFamily="18" charset="-128"/>
            </a:endParaRPr>
          </a:p>
          <a:p>
            <a:endParaRPr kumimoji="1" lang="ja-JP" altLang="en-US" sz="1600" dirty="0">
              <a:solidFill>
                <a:schemeClr val="tx1"/>
              </a:solidFill>
              <a:latin typeface="UD デジタル 教科書体 NK-R" panose="02020400000000000000" pitchFamily="18" charset="-128"/>
              <a:ea typeface="UD デジタル 教科書体 NK-R" panose="02020400000000000000" pitchFamily="18" charset="-128"/>
            </a:endParaRPr>
          </a:p>
        </p:txBody>
      </p:sp>
    </p:spTree>
    <p:extLst>
      <p:ext uri="{BB962C8B-B14F-4D97-AF65-F5344CB8AC3E}">
        <p14:creationId xmlns:p14="http://schemas.microsoft.com/office/powerpoint/2010/main" val="2088098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a:extLst>
              <a:ext uri="{FF2B5EF4-FFF2-40B4-BE49-F238E27FC236}">
                <a16:creationId xmlns:a16="http://schemas.microsoft.com/office/drawing/2014/main" id="{68A5708A-883B-205A-3B56-6F5687F8E419}"/>
              </a:ext>
            </a:extLst>
          </p:cNvPr>
          <p:cNvGraphicFramePr>
            <a:graphicFrameLocks noGrp="1"/>
          </p:cNvGraphicFramePr>
          <p:nvPr>
            <p:extLst>
              <p:ext uri="{D42A27DB-BD31-4B8C-83A1-F6EECF244321}">
                <p14:modId xmlns:p14="http://schemas.microsoft.com/office/powerpoint/2010/main" val="2680722205"/>
              </p:ext>
            </p:extLst>
          </p:nvPr>
        </p:nvGraphicFramePr>
        <p:xfrm>
          <a:off x="91085" y="2322364"/>
          <a:ext cx="7452828" cy="7943780"/>
        </p:xfrm>
        <a:graphic>
          <a:graphicData uri="http://schemas.openxmlformats.org/drawingml/2006/table">
            <a:tbl>
              <a:tblPr firstRow="1" bandRow="1">
                <a:tableStyleId>{5940675A-B579-460E-94D1-54222C63F5DA}</a:tableStyleId>
              </a:tblPr>
              <a:tblGrid>
                <a:gridCol w="1121542">
                  <a:extLst>
                    <a:ext uri="{9D8B030D-6E8A-4147-A177-3AD203B41FA5}">
                      <a16:colId xmlns:a16="http://schemas.microsoft.com/office/drawing/2014/main" val="4261844590"/>
                    </a:ext>
                  </a:extLst>
                </a:gridCol>
                <a:gridCol w="6331286">
                  <a:extLst>
                    <a:ext uri="{9D8B030D-6E8A-4147-A177-3AD203B41FA5}">
                      <a16:colId xmlns:a16="http://schemas.microsoft.com/office/drawing/2014/main" val="1823597526"/>
                    </a:ext>
                  </a:extLst>
                </a:gridCol>
              </a:tblGrid>
              <a:tr h="1800200">
                <a:tc gridSpan="2">
                  <a:txBody>
                    <a:bodyPr/>
                    <a:lstStyle/>
                    <a:p>
                      <a:pPr algn="ctr">
                        <a:spcBef>
                          <a:spcPts val="300"/>
                        </a:spcBef>
                      </a:pPr>
                      <a:endParaRPr kumimoji="1" lang="ja-JP" altLang="en-US" sz="1100" dirty="0">
                        <a:latin typeface="UD デジタル 教科書体 NK-R" panose="02020400000000000000" pitchFamily="18" charset="-128"/>
                        <a:ea typeface="UD デジタル 教科書体 NK-R" panose="02020400000000000000" pitchFamily="18" charset="-128"/>
                      </a:endParaRPr>
                    </a:p>
                  </a:txBody>
                  <a:tcPr/>
                </a:tc>
                <a:tc hMerge="1">
                  <a:txBody>
                    <a:bodyPr/>
                    <a:lstStyle/>
                    <a:p>
                      <a:endParaRPr kumimoji="1" lang="ja-JP" altLang="en-US" dirty="0">
                        <a:latin typeface="UD デジタル 教科書体 NK-R" panose="02020400000000000000" pitchFamily="18" charset="-128"/>
                        <a:ea typeface="UD デジタル 教科書体 NK-R" panose="02020400000000000000" pitchFamily="18" charset="-128"/>
                      </a:endParaRPr>
                    </a:p>
                  </a:txBody>
                  <a:tcPr/>
                </a:tc>
                <a:extLst>
                  <a:ext uri="{0D108BD9-81ED-4DB2-BD59-A6C34878D82A}">
                    <a16:rowId xmlns:a16="http://schemas.microsoft.com/office/drawing/2014/main" val="183651368"/>
                  </a:ext>
                </a:extLst>
              </a:tr>
              <a:tr h="0">
                <a:tc gridSpan="2">
                  <a:txBody>
                    <a:bodyPr/>
                    <a:lstStyle/>
                    <a:p>
                      <a:pPr marL="0" marR="0" lvl="0" indent="0" algn="r" defTabSz="1043056" rtl="0" eaLnBrk="1" fontAlgn="auto" latinLnBrk="0" hangingPunct="1">
                        <a:lnSpc>
                          <a:spcPct val="100000"/>
                        </a:lnSpc>
                        <a:spcBef>
                          <a:spcPts val="600"/>
                        </a:spcBef>
                        <a:spcAft>
                          <a:spcPts val="0"/>
                        </a:spcAft>
                        <a:buClrTx/>
                        <a:buSzTx/>
                        <a:buFontTx/>
                        <a:buNone/>
                        <a:tabLst/>
                        <a:defRPr/>
                      </a:pPr>
                      <a:r>
                        <a:rPr kumimoji="1" lang="ja-JP" altLang="en-US" sz="1400" dirty="0">
                          <a:latin typeface="UD デジタル 教科書体 NK-R" panose="02020400000000000000" pitchFamily="18" charset="-128"/>
                          <a:ea typeface="UD デジタル 教科書体 NK-R" panose="02020400000000000000" pitchFamily="18" charset="-128"/>
                        </a:rPr>
                        <a:t> </a:t>
                      </a:r>
                      <a:r>
                        <a:rPr kumimoji="1" lang="ja-JP" altLang="en-US" sz="1100" dirty="0">
                          <a:latin typeface="UD デジタル 教科書体 NK-R" panose="02020400000000000000" pitchFamily="18" charset="-128"/>
                          <a:ea typeface="UD デジタル 教科書体 NK-R" panose="02020400000000000000" pitchFamily="18" charset="-128"/>
                        </a:rPr>
                        <a:t>（公財）関西生産性本部　　</a:t>
                      </a:r>
                      <a:r>
                        <a:rPr kumimoji="1" lang="zh-TW" altLang="en-US" sz="1100" dirty="0">
                          <a:latin typeface="UD デジタル 教科書体 NK-R" panose="02020400000000000000" pitchFamily="18" charset="-128"/>
                          <a:ea typeface="UD デジタル 教科書体 NK-R" panose="02020400000000000000" pitchFamily="18" charset="-128"/>
                        </a:rPr>
                        <a:t>事務局　</a:t>
                      </a:r>
                      <a:r>
                        <a:rPr kumimoji="1" lang="ja-JP" altLang="en-US" sz="1100" dirty="0">
                          <a:latin typeface="UD デジタル 教科書体 NK-R" panose="02020400000000000000" pitchFamily="18" charset="-128"/>
                          <a:ea typeface="UD デジタル 教科書体 NK-R" panose="02020400000000000000" pitchFamily="18" charset="-128"/>
                        </a:rPr>
                        <a:t>西村</a:t>
                      </a:r>
                      <a:r>
                        <a:rPr kumimoji="1" lang="zh-TW" altLang="en-US" sz="1100" dirty="0">
                          <a:latin typeface="UD デジタル 教科書体 NK-R" panose="02020400000000000000" pitchFamily="18" charset="-128"/>
                          <a:ea typeface="UD デジタル 教科書体 NK-R" panose="02020400000000000000" pitchFamily="18" charset="-128"/>
                        </a:rPr>
                        <a:t>　行　　　　</a:t>
                      </a:r>
                      <a:r>
                        <a:rPr kumimoji="1" lang="en-US" altLang="zh-TW" sz="1100" dirty="0">
                          <a:latin typeface="UD デジタル 教科書体 NK-R" panose="02020400000000000000" pitchFamily="18" charset="-128"/>
                          <a:ea typeface="UD デジタル 教科書体 NK-R" panose="02020400000000000000" pitchFamily="18" charset="-128"/>
                        </a:rPr>
                        <a:t>FAX No.(</a:t>
                      </a:r>
                      <a:r>
                        <a:rPr kumimoji="1" lang="zh-TW" altLang="en-US" sz="1100" dirty="0">
                          <a:latin typeface="UD デジタル 教科書体 NK-R" panose="02020400000000000000" pitchFamily="18" charset="-128"/>
                          <a:ea typeface="UD デジタル 教科書体 NK-R" panose="02020400000000000000" pitchFamily="18" charset="-128"/>
                        </a:rPr>
                        <a:t>０６</a:t>
                      </a:r>
                      <a:r>
                        <a:rPr kumimoji="1" lang="en-US" altLang="zh-TW" sz="1100" dirty="0">
                          <a:latin typeface="UD デジタル 教科書体 NK-R" panose="02020400000000000000" pitchFamily="18" charset="-128"/>
                          <a:ea typeface="UD デジタル 教科書体 NK-R" panose="02020400000000000000" pitchFamily="18" charset="-128"/>
                        </a:rPr>
                        <a:t>)</a:t>
                      </a:r>
                      <a:r>
                        <a:rPr kumimoji="1" lang="zh-TW" altLang="en-US" sz="1100" dirty="0">
                          <a:latin typeface="UD デジタル 教科書体 NK-R" panose="02020400000000000000" pitchFamily="18" charset="-128"/>
                          <a:ea typeface="UD デジタル 教科書体 NK-R" panose="02020400000000000000" pitchFamily="18" charset="-128"/>
                        </a:rPr>
                        <a:t>６４４４－６４５０</a:t>
                      </a:r>
                      <a:endParaRPr kumimoji="1" lang="en-US" altLang="ja-JP" sz="1200" dirty="0">
                        <a:latin typeface="UD デジタル 教科書体 NK-R" panose="02020400000000000000" pitchFamily="18" charset="-128"/>
                        <a:ea typeface="UD デジタル 教科書体 NK-R" panose="02020400000000000000" pitchFamily="18" charset="-128"/>
                      </a:endParaRPr>
                    </a:p>
                    <a:p>
                      <a:pPr algn="ctr">
                        <a:spcBef>
                          <a:spcPts val="600"/>
                        </a:spcBef>
                      </a:pPr>
                      <a:r>
                        <a:rPr kumimoji="1" lang="en-US" altLang="ja-JP" sz="1600" dirty="0">
                          <a:latin typeface="UD デジタル 教科書体 NK-R" panose="02020400000000000000" pitchFamily="18" charset="-128"/>
                          <a:ea typeface="UD デジタル 教科書体 NK-R" panose="02020400000000000000" pitchFamily="18" charset="-128"/>
                        </a:rPr>
                        <a:t>2024</a:t>
                      </a:r>
                      <a:r>
                        <a:rPr kumimoji="1" lang="ja-JP" altLang="en-US" sz="1600" dirty="0">
                          <a:latin typeface="UD デジタル 教科書体 NK-R" panose="02020400000000000000" pitchFamily="18" charset="-128"/>
                          <a:ea typeface="UD デジタル 教科書体 NK-R" panose="02020400000000000000" pitchFamily="18" charset="-128"/>
                        </a:rPr>
                        <a:t>年度 「ロジスティクス研究会」 参加申込書 </a:t>
                      </a:r>
                      <a:endParaRPr kumimoji="1" lang="en-US" altLang="ja-JP" sz="1600" dirty="0">
                        <a:latin typeface="UD デジタル 教科書体 NK-R" panose="02020400000000000000" pitchFamily="18" charset="-128"/>
                        <a:ea typeface="UD デジタル 教科書体 NK-R" panose="02020400000000000000" pitchFamily="18" charset="-128"/>
                      </a:endParaRPr>
                    </a:p>
                  </a:txBody>
                  <a:tcPr/>
                </a:tc>
                <a:tc hMerge="1">
                  <a:txBody>
                    <a:bodyPr/>
                    <a:lstStyle/>
                    <a:p>
                      <a:endParaRPr kumimoji="1" lang="ja-JP" altLang="en-US" dirty="0">
                        <a:latin typeface="UD デジタル 教科書体 NK-R" panose="02020400000000000000" pitchFamily="18" charset="-128"/>
                        <a:ea typeface="UD デジタル 教科書体 NK-R" panose="02020400000000000000" pitchFamily="18" charset="-128"/>
                      </a:endParaRPr>
                    </a:p>
                  </a:txBody>
                  <a:tcPr/>
                </a:tc>
                <a:extLst>
                  <a:ext uri="{0D108BD9-81ED-4DB2-BD59-A6C34878D82A}">
                    <a16:rowId xmlns:a16="http://schemas.microsoft.com/office/drawing/2014/main" val="2974576202"/>
                  </a:ext>
                </a:extLst>
              </a:tr>
              <a:tr h="629776">
                <a:tc>
                  <a:txBody>
                    <a:bodyPr/>
                    <a:lstStyle/>
                    <a:p>
                      <a:pPr algn="ctr">
                        <a:spcBef>
                          <a:spcPts val="1200"/>
                        </a:spcBef>
                      </a:pPr>
                      <a:r>
                        <a:rPr kumimoji="1" lang="ja-JP" altLang="en-US" sz="1200" dirty="0">
                          <a:latin typeface="UD デジタル 教科書体 NK-R" panose="02020400000000000000" pitchFamily="18" charset="-128"/>
                          <a:ea typeface="UD デジタル 教科書体 NK-R" panose="02020400000000000000" pitchFamily="18" charset="-128"/>
                        </a:rPr>
                        <a:t>フリガナ</a:t>
                      </a:r>
                      <a:endParaRPr kumimoji="1" lang="en-US" altLang="ja-JP" sz="1200" dirty="0">
                        <a:latin typeface="UD デジタル 教科書体 NK-R" panose="02020400000000000000" pitchFamily="18" charset="-128"/>
                        <a:ea typeface="UD デジタル 教科書体 NK-R" panose="02020400000000000000" pitchFamily="18" charset="-128"/>
                      </a:endParaRPr>
                    </a:p>
                    <a:p>
                      <a:pPr algn="ctr">
                        <a:spcBef>
                          <a:spcPts val="1200"/>
                        </a:spcBef>
                      </a:pPr>
                      <a:r>
                        <a:rPr kumimoji="1" lang="ja-JP" altLang="en-US" sz="1400" dirty="0">
                          <a:latin typeface="UD デジタル 教科書体 NK-R" panose="02020400000000000000" pitchFamily="18" charset="-128"/>
                          <a:ea typeface="UD デジタル 教科書体 NK-R" panose="02020400000000000000" pitchFamily="18" charset="-128"/>
                        </a:rPr>
                        <a:t>組織名</a:t>
                      </a:r>
                    </a:p>
                  </a:txBody>
                  <a:tcPr/>
                </a:tc>
                <a:tc>
                  <a:txBody>
                    <a:bodyPr/>
                    <a:lstStyle/>
                    <a:p>
                      <a:endParaRPr kumimoji="1" lang="ja-JP" altLang="en-US" dirty="0">
                        <a:latin typeface="UD デジタル 教科書体 NK-R" panose="02020400000000000000" pitchFamily="18" charset="-128"/>
                        <a:ea typeface="UD デジタル 教科書体 NK-R" panose="02020400000000000000" pitchFamily="18" charset="-128"/>
                      </a:endParaRPr>
                    </a:p>
                  </a:txBody>
                  <a:tcPr/>
                </a:tc>
                <a:extLst>
                  <a:ext uri="{0D108BD9-81ED-4DB2-BD59-A6C34878D82A}">
                    <a16:rowId xmlns:a16="http://schemas.microsoft.com/office/drawing/2014/main" val="2053478675"/>
                  </a:ext>
                </a:extLst>
              </a:tr>
              <a:tr h="504056">
                <a:tc>
                  <a:txBody>
                    <a:bodyPr/>
                    <a:lstStyle/>
                    <a:p>
                      <a:pPr marL="0" marR="0" lvl="0" indent="0" algn="ctr" defTabSz="1043056" rtl="0" eaLnBrk="1" fontAlgn="auto" latinLnBrk="0" hangingPunct="1">
                        <a:lnSpc>
                          <a:spcPct val="100000"/>
                        </a:lnSpc>
                        <a:spcBef>
                          <a:spcPts val="0"/>
                        </a:spcBef>
                        <a:spcAft>
                          <a:spcPts val="0"/>
                        </a:spcAft>
                        <a:buClrTx/>
                        <a:buSzTx/>
                        <a:buFontTx/>
                        <a:buNone/>
                        <a:tabLst/>
                        <a:defRPr/>
                      </a:pPr>
                      <a:r>
                        <a:rPr kumimoji="1" lang="ja-JP" altLang="en-US" sz="1600" dirty="0">
                          <a:latin typeface="UD デジタル 教科書体 NK-R" panose="02020400000000000000" pitchFamily="18" charset="-128"/>
                          <a:ea typeface="UD デジタル 教科書体 NK-R" panose="02020400000000000000" pitchFamily="18" charset="-128"/>
                        </a:rPr>
                        <a:t>所属・役職</a:t>
                      </a:r>
                      <a:endParaRPr kumimoji="1" lang="en-US" altLang="ja-JP" sz="1600" dirty="0">
                        <a:latin typeface="UD デジタル 教科書体 NK-R" panose="02020400000000000000" pitchFamily="18" charset="-128"/>
                        <a:ea typeface="UD デジタル 教科書体 NK-R" panose="02020400000000000000" pitchFamily="18" charset="-128"/>
                      </a:endParaRPr>
                    </a:p>
                    <a:p>
                      <a:pPr algn="ctr"/>
                      <a:endParaRPr kumimoji="1" lang="ja-JP" altLang="en-US" sz="1050" dirty="0">
                        <a:latin typeface="UD デジタル 教科書体 NK-R" panose="02020400000000000000" pitchFamily="18" charset="-128"/>
                        <a:ea typeface="UD デジタル 教科書体 NK-R" panose="02020400000000000000" pitchFamily="18" charset="-128"/>
                      </a:endParaRPr>
                    </a:p>
                  </a:txBody>
                  <a:tcPr/>
                </a:tc>
                <a:tc>
                  <a:txBody>
                    <a:bodyPr/>
                    <a:lstStyle/>
                    <a:p>
                      <a:endParaRPr kumimoji="1" lang="en-US" altLang="ja-JP" sz="1050" dirty="0">
                        <a:latin typeface="UD デジタル 教科書体 NK-R" panose="02020400000000000000" pitchFamily="18" charset="-128"/>
                        <a:ea typeface="UD デジタル 教科書体 NK-R" panose="02020400000000000000" pitchFamily="18" charset="-128"/>
                      </a:endParaRPr>
                    </a:p>
                  </a:txBody>
                  <a:tcPr/>
                </a:tc>
                <a:extLst>
                  <a:ext uri="{0D108BD9-81ED-4DB2-BD59-A6C34878D82A}">
                    <a16:rowId xmlns:a16="http://schemas.microsoft.com/office/drawing/2014/main" val="3924459931"/>
                  </a:ext>
                </a:extLst>
              </a:tr>
              <a:tr h="517768">
                <a:tc>
                  <a:txBody>
                    <a:bodyPr/>
                    <a:lstStyle/>
                    <a:p>
                      <a:pPr algn="ctr"/>
                      <a:r>
                        <a:rPr kumimoji="1" lang="ja-JP" altLang="en-US" sz="1400" dirty="0">
                          <a:latin typeface="UD デジタル 教科書体 NK-R" panose="02020400000000000000" pitchFamily="18" charset="-128"/>
                          <a:ea typeface="UD デジタル 教科書体 NK-R" panose="02020400000000000000" pitchFamily="18" charset="-128"/>
                        </a:rPr>
                        <a:t>氏　　　　名</a:t>
                      </a:r>
                    </a:p>
                  </a:txBody>
                  <a:tcPr/>
                </a:tc>
                <a:tc>
                  <a:txBody>
                    <a:bodyPr/>
                    <a:lstStyle/>
                    <a:p>
                      <a:pPr algn="l">
                        <a:spcBef>
                          <a:spcPts val="600"/>
                        </a:spcBef>
                      </a:pPr>
                      <a:endParaRPr kumimoji="1" lang="ja-JP" altLang="en-US" sz="1800" dirty="0">
                        <a:latin typeface="UD デジタル 教科書体 NK-R" panose="02020400000000000000" pitchFamily="18" charset="-128"/>
                        <a:ea typeface="UD デジタル 教科書体 NK-R" panose="02020400000000000000" pitchFamily="18" charset="-128"/>
                      </a:endParaRPr>
                    </a:p>
                  </a:txBody>
                  <a:tcPr/>
                </a:tc>
                <a:extLst>
                  <a:ext uri="{0D108BD9-81ED-4DB2-BD59-A6C34878D82A}">
                    <a16:rowId xmlns:a16="http://schemas.microsoft.com/office/drawing/2014/main" val="2927554970"/>
                  </a:ext>
                </a:extLst>
              </a:tr>
              <a:tr h="532226">
                <a:tc>
                  <a:txBody>
                    <a:bodyPr/>
                    <a:lstStyle/>
                    <a:p>
                      <a:pPr marL="0" marR="0" lvl="0" indent="0" algn="ctr" defTabSz="1043056" rtl="0" eaLnBrk="1" fontAlgn="auto" latinLnBrk="0" hangingPunct="1">
                        <a:lnSpc>
                          <a:spcPct val="200000"/>
                        </a:lnSpc>
                        <a:spcBef>
                          <a:spcPts val="600"/>
                        </a:spcBef>
                        <a:spcAft>
                          <a:spcPts val="0"/>
                        </a:spcAft>
                        <a:buClrTx/>
                        <a:buSzTx/>
                        <a:buFontTx/>
                        <a:buNone/>
                        <a:tabLst/>
                        <a:defRPr/>
                      </a:pPr>
                      <a:r>
                        <a:rPr kumimoji="1" lang="ja-JP" altLang="ja-JP" sz="140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【会員区分】</a:t>
                      </a:r>
                      <a:endParaRPr kumimoji="1" lang="ja-JP" altLang="en-US" sz="1400" dirty="0">
                        <a:latin typeface="UD デジタル 教科書体 NK-R" panose="02020400000000000000" pitchFamily="18" charset="-128"/>
                        <a:ea typeface="UD デジタル 教科書体 NK-R" panose="02020400000000000000" pitchFamily="18" charset="-128"/>
                      </a:endParaRPr>
                    </a:p>
                  </a:txBody>
                  <a:tcPr/>
                </a:tc>
                <a:tc>
                  <a:txBody>
                    <a:bodyPr/>
                    <a:lstStyle/>
                    <a:p>
                      <a:pPr marL="0" marR="0" lvl="0" indent="0" algn="ctr" defTabSz="1043056" rtl="0" eaLnBrk="1" fontAlgn="auto" latinLnBrk="0" hangingPunct="1">
                        <a:lnSpc>
                          <a:spcPct val="100000"/>
                        </a:lnSpc>
                        <a:spcBef>
                          <a:spcPts val="600"/>
                        </a:spcBef>
                        <a:spcAft>
                          <a:spcPts val="0"/>
                        </a:spcAft>
                        <a:buClrTx/>
                        <a:buSzTx/>
                        <a:buFontTx/>
                        <a:buNone/>
                        <a:tabLst/>
                        <a:defRPr/>
                      </a:pPr>
                      <a:r>
                        <a:rPr kumimoji="1" lang="ja-JP" altLang="ja-JP" sz="1800" b="1"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生産性本部賛助会員</a:t>
                      </a:r>
                      <a:r>
                        <a:rPr kumimoji="1" lang="ja-JP" altLang="en-US" sz="1800" b="1"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　</a:t>
                      </a:r>
                      <a:r>
                        <a:rPr kumimoji="1" lang="en-US" altLang="ja-JP" sz="1800" b="1"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 / </a:t>
                      </a:r>
                      <a:r>
                        <a:rPr kumimoji="1" lang="ja-JP" altLang="en-US" sz="1800" b="1"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　</a:t>
                      </a:r>
                      <a:r>
                        <a:rPr kumimoji="1" lang="en-US" altLang="ja-JP" sz="1800" b="1"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IE</a:t>
                      </a:r>
                      <a:r>
                        <a:rPr kumimoji="1" lang="ja-JP" altLang="ja-JP" sz="1800" b="1"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協会会員　</a:t>
                      </a:r>
                      <a:r>
                        <a:rPr kumimoji="1" lang="en-US" altLang="ja-JP" sz="1800" b="1"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a:t>
                      </a:r>
                      <a:r>
                        <a:rPr kumimoji="1" lang="ja-JP" altLang="ja-JP" sz="1800" b="1"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　</a:t>
                      </a:r>
                      <a:r>
                        <a:rPr kumimoji="1" lang="ja-JP" altLang="en-US" sz="1800" b="1"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　</a:t>
                      </a:r>
                      <a:r>
                        <a:rPr kumimoji="1" lang="ja-JP" altLang="ja-JP" sz="1800" b="1"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一般</a:t>
                      </a:r>
                      <a:endParaRPr kumimoji="1" lang="ja-JP" altLang="en-US" sz="1800" dirty="0">
                        <a:latin typeface="UD デジタル 教科書体 NK-R" panose="02020400000000000000" pitchFamily="18" charset="-128"/>
                        <a:ea typeface="UD デジタル 教科書体 NK-R" panose="02020400000000000000" pitchFamily="18" charset="-128"/>
                      </a:endParaRPr>
                    </a:p>
                  </a:txBody>
                  <a:tcPr/>
                </a:tc>
                <a:extLst>
                  <a:ext uri="{0D108BD9-81ED-4DB2-BD59-A6C34878D82A}">
                    <a16:rowId xmlns:a16="http://schemas.microsoft.com/office/drawing/2014/main" val="3896865612"/>
                  </a:ext>
                </a:extLst>
              </a:tr>
              <a:tr h="421390">
                <a:tc>
                  <a:txBody>
                    <a:bodyPr/>
                    <a:lstStyle/>
                    <a:p>
                      <a:pPr algn="ctr">
                        <a:spcBef>
                          <a:spcPts val="600"/>
                        </a:spcBef>
                      </a:pPr>
                      <a:endParaRPr kumimoji="1" lang="ja-JP" altLang="en-US" sz="1050" dirty="0">
                        <a:latin typeface="UD デジタル 教科書体 NK-R" panose="02020400000000000000" pitchFamily="18" charset="-128"/>
                        <a:ea typeface="UD デジタル 教科書体 NK-R" panose="02020400000000000000" pitchFamily="18" charset="-128"/>
                      </a:endParaRPr>
                    </a:p>
                  </a:txBody>
                  <a:tcPr/>
                </a:tc>
                <a:tc>
                  <a:txBody>
                    <a:bodyPr/>
                    <a:lstStyle/>
                    <a:p>
                      <a:pPr>
                        <a:spcBef>
                          <a:spcPts val="600"/>
                        </a:spcBef>
                      </a:pPr>
                      <a:r>
                        <a:rPr kumimoji="1" lang="ja-JP" altLang="en-US" sz="1050" dirty="0">
                          <a:latin typeface="UD デジタル 教科書体 NK-R" panose="02020400000000000000" pitchFamily="18" charset="-128"/>
                          <a:ea typeface="UD デジタル 教科書体 NK-R" panose="02020400000000000000" pitchFamily="18" charset="-128"/>
                        </a:rPr>
                        <a:t>メールアドレス</a:t>
                      </a:r>
                    </a:p>
                  </a:txBody>
                  <a:tcPr/>
                </a:tc>
                <a:extLst>
                  <a:ext uri="{0D108BD9-81ED-4DB2-BD59-A6C34878D82A}">
                    <a16:rowId xmlns:a16="http://schemas.microsoft.com/office/drawing/2014/main" val="1888068451"/>
                  </a:ext>
                </a:extLst>
              </a:tr>
              <a:tr h="743158">
                <a:tc>
                  <a:txBody>
                    <a:bodyPr/>
                    <a:lstStyle/>
                    <a:p>
                      <a:pPr algn="ctr">
                        <a:spcBef>
                          <a:spcPts val="1200"/>
                        </a:spcBef>
                      </a:pPr>
                      <a:r>
                        <a:rPr kumimoji="1" lang="ja-JP" altLang="en-US" sz="1050" dirty="0">
                          <a:latin typeface="UD デジタル 教科書体 NK-R" panose="02020400000000000000" pitchFamily="18" charset="-128"/>
                          <a:ea typeface="UD デジタル 教科書体 NK-R" panose="02020400000000000000" pitchFamily="18" charset="-128"/>
                        </a:rPr>
                        <a:t>ご連絡担当</a:t>
                      </a:r>
                    </a:p>
                  </a:txBody>
                  <a:tcPr/>
                </a:tc>
                <a:tc>
                  <a:txBody>
                    <a:bodyPr/>
                    <a:lstStyle/>
                    <a:p>
                      <a:pPr>
                        <a:spcBef>
                          <a:spcPts val="800"/>
                        </a:spcBef>
                      </a:pPr>
                      <a:r>
                        <a:rPr kumimoji="1" lang="ja-JP" altLang="en-US" sz="1050" dirty="0">
                          <a:latin typeface="UD デジタル 教科書体 NK-R" panose="02020400000000000000" pitchFamily="18" charset="-128"/>
                          <a:ea typeface="UD デジタル 教科書体 NK-R" panose="02020400000000000000" pitchFamily="18" charset="-128"/>
                        </a:rPr>
                        <a:t>〒　　　             －　　　　</a:t>
                      </a:r>
                    </a:p>
                    <a:p>
                      <a:pPr>
                        <a:spcBef>
                          <a:spcPts val="800"/>
                        </a:spcBef>
                      </a:pPr>
                      <a:r>
                        <a:rPr kumimoji="1" lang="ja-JP" altLang="en-US" sz="1050" dirty="0">
                          <a:latin typeface="UD デジタル 教科書体 NK-R" panose="02020400000000000000" pitchFamily="18" charset="-128"/>
                          <a:ea typeface="UD デジタル 教科書体 NK-R" panose="02020400000000000000" pitchFamily="18" charset="-128"/>
                        </a:rPr>
                        <a:t>　</a:t>
                      </a:r>
                      <a:r>
                        <a:rPr kumimoji="1" lang="en-US" altLang="ja-JP" sz="1050" dirty="0">
                          <a:latin typeface="UD デジタル 教科書体 NK-R" panose="02020400000000000000" pitchFamily="18" charset="-128"/>
                          <a:ea typeface="UD デジタル 教科書体 NK-R" panose="02020400000000000000" pitchFamily="18" charset="-128"/>
                        </a:rPr>
                        <a:t>Tel</a:t>
                      </a:r>
                      <a:r>
                        <a:rPr kumimoji="1" lang="ja-JP" altLang="en-US" sz="1050" dirty="0">
                          <a:latin typeface="UD デジタル 教科書体 NK-R" panose="02020400000000000000" pitchFamily="18" charset="-128"/>
                          <a:ea typeface="UD デジタル 教科書体 NK-R" panose="02020400000000000000" pitchFamily="18" charset="-128"/>
                        </a:rPr>
                        <a:t>（　　　　　       ）　　　　　               －　　　　　　　　         　</a:t>
                      </a:r>
                      <a:r>
                        <a:rPr kumimoji="1" lang="en-US" altLang="ja-JP" sz="1050" dirty="0">
                          <a:latin typeface="UD デジタル 教科書体 NK-R" panose="02020400000000000000" pitchFamily="18" charset="-128"/>
                          <a:ea typeface="UD デジタル 教科書体 NK-R" panose="02020400000000000000" pitchFamily="18" charset="-128"/>
                        </a:rPr>
                        <a:t>Fax</a:t>
                      </a:r>
                      <a:r>
                        <a:rPr kumimoji="1" lang="ja-JP" altLang="en-US" sz="1050" dirty="0">
                          <a:latin typeface="UD デジタル 教科書体 NK-R" panose="02020400000000000000" pitchFamily="18" charset="-128"/>
                          <a:ea typeface="UD デジタル 教科書体 NK-R" panose="02020400000000000000" pitchFamily="18" charset="-128"/>
                        </a:rPr>
                        <a:t>（　       　　　　）　　　　　              －</a:t>
                      </a:r>
                    </a:p>
                    <a:p>
                      <a:pPr>
                        <a:spcBef>
                          <a:spcPts val="800"/>
                        </a:spcBef>
                      </a:pPr>
                      <a:r>
                        <a:rPr kumimoji="1" lang="ja-JP" altLang="en-US" sz="1050" dirty="0">
                          <a:latin typeface="UD デジタル 教科書体 NK-R" panose="02020400000000000000" pitchFamily="18" charset="-128"/>
                          <a:ea typeface="UD デジタル 教科書体 NK-R" panose="02020400000000000000" pitchFamily="18" charset="-128"/>
                        </a:rPr>
                        <a:t>　</a:t>
                      </a:r>
                      <a:r>
                        <a:rPr kumimoji="1" lang="en-US" altLang="ja-JP" sz="1050" dirty="0">
                          <a:latin typeface="UD デジタル 教科書体 NK-R" panose="02020400000000000000" pitchFamily="18" charset="-128"/>
                          <a:ea typeface="UD デジタル 教科書体 NK-R" panose="02020400000000000000" pitchFamily="18" charset="-128"/>
                        </a:rPr>
                        <a:t>e-mail:</a:t>
                      </a:r>
                    </a:p>
                    <a:p>
                      <a:pPr>
                        <a:spcBef>
                          <a:spcPts val="800"/>
                        </a:spcBef>
                      </a:pPr>
                      <a:r>
                        <a:rPr kumimoji="1" lang="ja-JP" altLang="en-US" sz="1050" dirty="0">
                          <a:latin typeface="UD デジタル 教科書体 NK-R" panose="02020400000000000000" pitchFamily="18" charset="-128"/>
                          <a:ea typeface="UD デジタル 教科書体 NK-R" panose="02020400000000000000" pitchFamily="18" charset="-128"/>
                        </a:rPr>
                        <a:t>　</a:t>
                      </a:r>
                      <a:r>
                        <a:rPr kumimoji="1" lang="en-US" altLang="ja-JP" sz="1050" dirty="0">
                          <a:latin typeface="UD デジタル 教科書体 NK-R" panose="02020400000000000000" pitchFamily="18" charset="-128"/>
                          <a:ea typeface="UD デジタル 教科書体 NK-R" panose="02020400000000000000" pitchFamily="18" charset="-128"/>
                        </a:rPr>
                        <a:t>[</a:t>
                      </a:r>
                      <a:r>
                        <a:rPr kumimoji="1" lang="ja-JP" altLang="en-US" sz="1050" dirty="0">
                          <a:latin typeface="UD デジタル 教科書体 NK-R" panose="02020400000000000000" pitchFamily="18" charset="-128"/>
                          <a:ea typeface="UD デジタル 教科書体 NK-R" panose="02020400000000000000" pitchFamily="18" charset="-128"/>
                        </a:rPr>
                        <a:t>所属・役職名</a:t>
                      </a:r>
                      <a:r>
                        <a:rPr kumimoji="1" lang="en-US" altLang="ja-JP" sz="1050" dirty="0">
                          <a:latin typeface="UD デジタル 教科書体 NK-R" panose="02020400000000000000" pitchFamily="18" charset="-128"/>
                          <a:ea typeface="UD デジタル 教科書体 NK-R" panose="02020400000000000000" pitchFamily="18" charset="-128"/>
                        </a:rPr>
                        <a:t>]</a:t>
                      </a:r>
                      <a:r>
                        <a:rPr kumimoji="1" lang="ja-JP" altLang="en-US" sz="1050" dirty="0">
                          <a:latin typeface="UD デジタル 教科書体 NK-R" panose="02020400000000000000" pitchFamily="18" charset="-128"/>
                          <a:ea typeface="UD デジタル 教科書体 NK-R" panose="02020400000000000000" pitchFamily="18" charset="-128"/>
                        </a:rPr>
                        <a:t>　　　　　　　　　　　　　　　　　　　　　</a:t>
                      </a:r>
                      <a:r>
                        <a:rPr kumimoji="1" lang="en-US" altLang="ja-JP" sz="1050" dirty="0">
                          <a:latin typeface="UD デジタル 教科書体 NK-R" panose="02020400000000000000" pitchFamily="18" charset="-128"/>
                          <a:ea typeface="UD デジタル 教科書体 NK-R" panose="02020400000000000000" pitchFamily="18" charset="-128"/>
                        </a:rPr>
                        <a:t>[</a:t>
                      </a:r>
                      <a:r>
                        <a:rPr kumimoji="1" lang="ja-JP" altLang="en-US" sz="1050" dirty="0">
                          <a:latin typeface="UD デジタル 教科書体 NK-R" panose="02020400000000000000" pitchFamily="18" charset="-128"/>
                          <a:ea typeface="UD デジタル 教科書体 NK-R" panose="02020400000000000000" pitchFamily="18" charset="-128"/>
                        </a:rPr>
                        <a:t>氏　名</a:t>
                      </a:r>
                      <a:r>
                        <a:rPr kumimoji="1" lang="en-US" altLang="ja-JP" sz="1050" dirty="0">
                          <a:latin typeface="UD デジタル 教科書体 NK-R" panose="02020400000000000000" pitchFamily="18" charset="-128"/>
                          <a:ea typeface="UD デジタル 教科書体 NK-R" panose="02020400000000000000" pitchFamily="18" charset="-128"/>
                        </a:rPr>
                        <a:t>] </a:t>
                      </a:r>
                    </a:p>
                  </a:txBody>
                  <a:tcPr/>
                </a:tc>
                <a:extLst>
                  <a:ext uri="{0D108BD9-81ED-4DB2-BD59-A6C34878D82A}">
                    <a16:rowId xmlns:a16="http://schemas.microsoft.com/office/drawing/2014/main" val="37526356"/>
                  </a:ext>
                </a:extLst>
              </a:tr>
              <a:tr h="442616">
                <a:tc>
                  <a:txBody>
                    <a:bodyPr/>
                    <a:lstStyle/>
                    <a:p>
                      <a:pPr algn="ctr">
                        <a:spcBef>
                          <a:spcPts val="1200"/>
                        </a:spcBef>
                      </a:pPr>
                      <a:r>
                        <a:rPr kumimoji="1" lang="ja-JP" altLang="en-US" sz="1050" dirty="0">
                          <a:latin typeface="UD デジタル 教科書体 NK-R" panose="02020400000000000000" pitchFamily="18" charset="-128"/>
                          <a:ea typeface="UD デジタル 教科書体 NK-R" panose="02020400000000000000" pitchFamily="18" charset="-128"/>
                        </a:rPr>
                        <a:t>備考欄</a:t>
                      </a:r>
                      <a:endParaRPr kumimoji="1" lang="en-US" altLang="ja-JP" sz="1050" dirty="0">
                        <a:latin typeface="UD デジタル 教科書体 NK-R" panose="02020400000000000000" pitchFamily="18" charset="-128"/>
                        <a:ea typeface="UD デジタル 教科書体 NK-R" panose="02020400000000000000" pitchFamily="18" charset="-128"/>
                      </a:endParaRPr>
                    </a:p>
                    <a:p>
                      <a:pPr algn="ctr">
                        <a:spcBef>
                          <a:spcPts val="0"/>
                        </a:spcBef>
                      </a:pPr>
                      <a:r>
                        <a:rPr kumimoji="1" lang="ja-JP" altLang="en-US" sz="800" dirty="0">
                          <a:latin typeface="UD デジタル 教科書体 NK-R" panose="02020400000000000000" pitchFamily="18" charset="-128"/>
                          <a:ea typeface="UD デジタル 教科書体 NK-R" panose="02020400000000000000" pitchFamily="18" charset="-128"/>
                        </a:rPr>
                        <a:t>ご不明な点等がございましたらご記入下さい。</a:t>
                      </a:r>
                    </a:p>
                  </a:txBody>
                  <a:tcPr/>
                </a:tc>
                <a:tc>
                  <a:txBody>
                    <a:bodyPr/>
                    <a:lstStyle/>
                    <a:p>
                      <a:pPr>
                        <a:spcBef>
                          <a:spcPts val="800"/>
                        </a:spcBef>
                      </a:pPr>
                      <a:endParaRPr kumimoji="1" lang="en-US" altLang="ja-JP" sz="1050" dirty="0">
                        <a:latin typeface="UD デジタル 教科書体 NK-R" panose="02020400000000000000" pitchFamily="18" charset="-128"/>
                        <a:ea typeface="UD デジタル 教科書体 NK-R" panose="02020400000000000000" pitchFamily="18" charset="-128"/>
                      </a:endParaRPr>
                    </a:p>
                  </a:txBody>
                  <a:tcPr/>
                </a:tc>
                <a:extLst>
                  <a:ext uri="{0D108BD9-81ED-4DB2-BD59-A6C34878D82A}">
                    <a16:rowId xmlns:a16="http://schemas.microsoft.com/office/drawing/2014/main" val="2719553020"/>
                  </a:ext>
                </a:extLst>
              </a:tr>
              <a:tr h="974004">
                <a:tc gridSpan="2">
                  <a:txBody>
                    <a:bodyPr/>
                    <a:lstStyle/>
                    <a:p>
                      <a:pPr>
                        <a:spcBef>
                          <a:spcPts val="600"/>
                        </a:spcBef>
                      </a:pPr>
                      <a:r>
                        <a:rPr kumimoji="1" lang="ja-JP" altLang="en-US" sz="900" dirty="0">
                          <a:latin typeface="UD デジタル 教科書体 NK-R" panose="02020400000000000000" pitchFamily="18" charset="-128"/>
                          <a:ea typeface="UD デジタル 教科書体 NK-R" panose="02020400000000000000" pitchFamily="18" charset="-128"/>
                        </a:rPr>
                        <a:t>個人情報の取扱いについて</a:t>
                      </a:r>
                    </a:p>
                    <a:p>
                      <a:pPr>
                        <a:spcBef>
                          <a:spcPts val="600"/>
                        </a:spcBef>
                      </a:pPr>
                      <a:r>
                        <a:rPr kumimoji="1" lang="en-US" altLang="ja-JP" sz="700" dirty="0">
                          <a:latin typeface="UD デジタル 教科書体 NK-R" panose="02020400000000000000" pitchFamily="18" charset="-128"/>
                          <a:ea typeface="UD デジタル 教科書体 NK-R" panose="02020400000000000000" pitchFamily="18" charset="-128"/>
                        </a:rPr>
                        <a:t>1.</a:t>
                      </a:r>
                      <a:r>
                        <a:rPr kumimoji="1" lang="ja-JP" altLang="en-US" sz="700" dirty="0">
                          <a:latin typeface="UD デジタル 教科書体 NK-R" panose="02020400000000000000" pitchFamily="18" charset="-128"/>
                          <a:ea typeface="UD デジタル 教科書体 NK-R" panose="02020400000000000000" pitchFamily="18" charset="-128"/>
                        </a:rPr>
                        <a:t>　参加申込によりご提供いただいた個人情報は、当本部の個人情報保護方針に基づき、安全に管理し、保護の徹底に努めます。なお、当本部個人情報保護方針の内容については、当本部ホームページ（</a:t>
                      </a:r>
                      <a:r>
                        <a:rPr kumimoji="1" lang="en-US" altLang="ja-JP" sz="700" dirty="0">
                          <a:latin typeface="UD デジタル 教科書体 NK-R" panose="02020400000000000000" pitchFamily="18" charset="-128"/>
                          <a:ea typeface="UD デジタル 教科書体 NK-R" panose="02020400000000000000" pitchFamily="18" charset="-128"/>
                        </a:rPr>
                        <a:t>https://www.kpcnet.or.jp/</a:t>
                      </a:r>
                      <a:r>
                        <a:rPr kumimoji="1" lang="ja-JP" altLang="en-US" sz="700" dirty="0">
                          <a:latin typeface="UD デジタル 教科書体 NK-R" panose="02020400000000000000" pitchFamily="18" charset="-128"/>
                          <a:ea typeface="UD デジタル 教科書体 NK-R" panose="02020400000000000000" pitchFamily="18" charset="-128"/>
                        </a:rPr>
                        <a:t>）をご参照願います。参加されるご本人、ご連絡担当者の皆様におかれましては、内容をご確認、ご理解の上、お申込いただきますようお願いいたします。</a:t>
                      </a:r>
                    </a:p>
                    <a:p>
                      <a:pPr>
                        <a:spcBef>
                          <a:spcPts val="600"/>
                        </a:spcBef>
                      </a:pPr>
                      <a:r>
                        <a:rPr kumimoji="1" lang="en-US" altLang="ja-JP" sz="700" dirty="0">
                          <a:latin typeface="UD デジタル 教科書体 NK-R" panose="02020400000000000000" pitchFamily="18" charset="-128"/>
                          <a:ea typeface="UD デジタル 教科書体 NK-R" panose="02020400000000000000" pitchFamily="18" charset="-128"/>
                        </a:rPr>
                        <a:t>2.</a:t>
                      </a:r>
                      <a:r>
                        <a:rPr kumimoji="1" lang="ja-JP" altLang="en-US" sz="700" dirty="0">
                          <a:latin typeface="UD デジタル 教科書体 NK-R" panose="02020400000000000000" pitchFamily="18" charset="-128"/>
                          <a:ea typeface="UD デジタル 教科書体 NK-R" panose="02020400000000000000" pitchFamily="18" charset="-128"/>
                        </a:rPr>
                        <a:t>　個人情報は、本事業実施に関わる資料等の作成、ならびに当本部が主催･実施する各事業におけるサービス提供や事業のご案内、および顧客分析･市場調査のために利用させていただきます。</a:t>
                      </a:r>
                    </a:p>
                    <a:p>
                      <a:pPr>
                        <a:spcBef>
                          <a:spcPts val="600"/>
                        </a:spcBef>
                      </a:pPr>
                      <a:r>
                        <a:rPr kumimoji="1" lang="en-US" altLang="ja-JP" sz="700" dirty="0">
                          <a:latin typeface="UD デジタル 教科書体 NK-R" panose="02020400000000000000" pitchFamily="18" charset="-128"/>
                          <a:ea typeface="UD デジタル 教科書体 NK-R" panose="02020400000000000000" pitchFamily="18" charset="-128"/>
                        </a:rPr>
                        <a:t>3.</a:t>
                      </a:r>
                      <a:r>
                        <a:rPr kumimoji="1" lang="ja-JP" altLang="en-US" sz="700" dirty="0">
                          <a:latin typeface="UD デジタル 教科書体 NK-R" panose="02020400000000000000" pitchFamily="18" charset="-128"/>
                          <a:ea typeface="UD デジタル 教科書体 NK-R" panose="02020400000000000000" pitchFamily="18" charset="-128"/>
                        </a:rPr>
                        <a:t>　法令に基づく場合などを除き、個人情報を第三者に開示、提供することはありません。</a:t>
                      </a:r>
                    </a:p>
                    <a:p>
                      <a:pPr>
                        <a:spcBef>
                          <a:spcPts val="600"/>
                        </a:spcBef>
                      </a:pPr>
                      <a:r>
                        <a:rPr kumimoji="1" lang="en-US" altLang="ja-JP" sz="700" dirty="0">
                          <a:latin typeface="UD デジタル 教科書体 NK-R" panose="02020400000000000000" pitchFamily="18" charset="-128"/>
                          <a:ea typeface="UD デジタル 教科書体 NK-R" panose="02020400000000000000" pitchFamily="18" charset="-128"/>
                        </a:rPr>
                        <a:t>4.</a:t>
                      </a:r>
                      <a:r>
                        <a:rPr kumimoji="1" lang="ja-JP" altLang="en-US" sz="700" dirty="0">
                          <a:latin typeface="UD デジタル 教科書体 NK-R" panose="02020400000000000000" pitchFamily="18" charset="-128"/>
                          <a:ea typeface="UD デジタル 教科書体 NK-R" panose="02020400000000000000" pitchFamily="18" charset="-128"/>
                        </a:rPr>
                        <a:t>　個人情報の開示、訂正、削除については、経営革新部（℡</a:t>
                      </a:r>
                      <a:r>
                        <a:rPr kumimoji="1" lang="en-US" altLang="ja-JP" sz="700" dirty="0">
                          <a:latin typeface="UD デジタル 教科書体 NK-R" panose="02020400000000000000" pitchFamily="18" charset="-128"/>
                          <a:ea typeface="UD デジタル 教科書体 NK-R" panose="02020400000000000000" pitchFamily="18" charset="-128"/>
                        </a:rPr>
                        <a:t>06-6444-6464</a:t>
                      </a:r>
                      <a:r>
                        <a:rPr kumimoji="1" lang="ja-JP" altLang="en-US" sz="700" dirty="0">
                          <a:latin typeface="UD デジタル 教科書体 NK-R" panose="02020400000000000000" pitchFamily="18" charset="-128"/>
                          <a:ea typeface="UD デジタル 教科書体 NK-R" panose="02020400000000000000" pitchFamily="18" charset="-128"/>
                        </a:rPr>
                        <a:t>）または組織部個人情報保護担当窓口（℡</a:t>
                      </a:r>
                      <a:r>
                        <a:rPr kumimoji="1" lang="en-US" altLang="ja-JP" sz="700" dirty="0">
                          <a:latin typeface="UD デジタル 教科書体 NK-R" panose="02020400000000000000" pitchFamily="18" charset="-128"/>
                          <a:ea typeface="UD デジタル 教科書体 NK-R" panose="02020400000000000000" pitchFamily="18" charset="-128"/>
                        </a:rPr>
                        <a:t>06-6444-6461</a:t>
                      </a:r>
                      <a:r>
                        <a:rPr kumimoji="1" lang="ja-JP" altLang="en-US" sz="700" dirty="0">
                          <a:latin typeface="UD デジタル 教科書体 NK-R" panose="02020400000000000000" pitchFamily="18" charset="-128"/>
                          <a:ea typeface="UD デジタル 教科書体 NK-R" panose="02020400000000000000" pitchFamily="18" charset="-128"/>
                        </a:rPr>
                        <a:t>）までお問合せください。</a:t>
                      </a:r>
                      <a:endParaRPr kumimoji="1" lang="en-US" altLang="ja-JP" sz="700" dirty="0">
                        <a:latin typeface="UD デジタル 教科書体 NK-R" panose="02020400000000000000" pitchFamily="18" charset="-128"/>
                        <a:ea typeface="UD デジタル 教科書体 NK-R" panose="02020400000000000000" pitchFamily="18" charset="-128"/>
                      </a:endParaRPr>
                    </a:p>
                    <a:p>
                      <a:pPr>
                        <a:spcBef>
                          <a:spcPts val="600"/>
                        </a:spcBef>
                      </a:pPr>
                      <a:r>
                        <a:rPr kumimoji="1" lang="en-US" altLang="ja-JP" sz="700" dirty="0">
                          <a:latin typeface="UD デジタル 教科書体 NK-R" panose="02020400000000000000" pitchFamily="18" charset="-128"/>
                          <a:ea typeface="UD デジタル 教科書体 NK-R" panose="02020400000000000000" pitchFamily="18" charset="-128"/>
                        </a:rPr>
                        <a:t>5.</a:t>
                      </a:r>
                      <a:r>
                        <a:rPr kumimoji="1" lang="ja-JP" altLang="en-US" sz="700" dirty="0">
                          <a:latin typeface="UD デジタル 教科書体 NK-R" panose="02020400000000000000" pitchFamily="18" charset="-128"/>
                          <a:ea typeface="UD デジタル 教科書体 NK-R" panose="02020400000000000000" pitchFamily="18" charset="-128"/>
                        </a:rPr>
                        <a:t>　本案内記載事項の無断転載をお断りします。</a:t>
                      </a:r>
                    </a:p>
                  </a:txBody>
                  <a:tcPr/>
                </a:tc>
                <a:tc hMerge="1">
                  <a:txBody>
                    <a:bodyPr/>
                    <a:lstStyle/>
                    <a:p>
                      <a:pPr>
                        <a:spcBef>
                          <a:spcPts val="600"/>
                        </a:spcBef>
                      </a:pPr>
                      <a:endParaRPr kumimoji="1" lang="ja-JP" altLang="en-US" sz="1050" dirty="0"/>
                    </a:p>
                  </a:txBody>
                  <a:tcPr/>
                </a:tc>
                <a:extLst>
                  <a:ext uri="{0D108BD9-81ED-4DB2-BD59-A6C34878D82A}">
                    <a16:rowId xmlns:a16="http://schemas.microsoft.com/office/drawing/2014/main" val="4224758002"/>
                  </a:ext>
                </a:extLst>
              </a:tr>
            </a:tbl>
          </a:graphicData>
        </a:graphic>
      </p:graphicFrame>
    </p:spTree>
    <p:extLst>
      <p:ext uri="{BB962C8B-B14F-4D97-AF65-F5344CB8AC3E}">
        <p14:creationId xmlns:p14="http://schemas.microsoft.com/office/powerpoint/2010/main" val="4237682117"/>
      </p:ext>
    </p:extLst>
  </p:cSld>
  <p:clrMapOvr>
    <a:masterClrMapping/>
  </p:clrMapOvr>
</p:sld>
</file>

<file path=ppt/theme/theme1.xml><?xml version="1.0" encoding="utf-8"?>
<a:theme xmlns:a="http://schemas.openxmlformats.org/drawingml/2006/main" name="Office ​​テーマ">
  <a:themeElements>
    <a:clrScheme name="シック">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ompanyprofile_tp_007.potx" id="{D6FD0F6D-C9EB-45A7-B4E3-A9941BF148C0}" vid="{A3F76419-CC05-4621-B90A-C05D6B3B1FBD}"/>
    </a:ext>
  </a:extLst>
</a:theme>
</file>

<file path=docProps/app.xml><?xml version="1.0" encoding="utf-8"?>
<Properties xmlns="http://schemas.openxmlformats.org/officeDocument/2006/extended-properties" xmlns:vt="http://schemas.openxmlformats.org/officeDocument/2006/docPropsVTypes">
  <Template>companyprofile_tp_007</Template>
  <TotalTime>2222</TotalTime>
  <Words>1973</Words>
  <Application>Microsoft Office PowerPoint</Application>
  <PresentationFormat>ユーザー設定</PresentationFormat>
  <Paragraphs>141</Paragraphs>
  <Slides>5</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5</vt:i4>
      </vt:variant>
    </vt:vector>
  </HeadingPairs>
  <TitlesOfParts>
    <vt:vector size="10" baseType="lpstr">
      <vt:lpstr>UD デジタル 教科書体 NK-R</vt:lpstr>
      <vt:lpstr>メイリオ</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アゲクラ コウスケ</dc:creator>
  <cp:lastModifiedBy>揚倉 弘介</cp:lastModifiedBy>
  <cp:revision>194</cp:revision>
  <cp:lastPrinted>2024-05-08T02:32:55Z</cp:lastPrinted>
  <dcterms:created xsi:type="dcterms:W3CDTF">2022-05-15T07:14:52Z</dcterms:created>
  <dcterms:modified xsi:type="dcterms:W3CDTF">2024-06-05T11:43:38Z</dcterms:modified>
</cp:coreProperties>
</file>